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Arial Narrow" panose="020B0606020202030204" pitchFamily="34" charset="0"/>
      <p:regular r:id="rId16"/>
      <p:bold r:id="rId17"/>
      <p:italic r:id="rId18"/>
      <p:boldItalic r:id="rId19"/>
    </p:embeddedFont>
    <p:embeddedFont>
      <p:font typeface="Merriweather" panose="00000500000000000000" pitchFamily="2" charset="0"/>
      <p:regular r:id="rId2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57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400770" y="784979"/>
            <a:ext cx="11828859" cy="689491"/>
          </a:xfrm>
          <a:prstGeom prst="rect">
            <a:avLst/>
          </a:prstGeom>
          <a:noFill/>
          <a:ln/>
        </p:spPr>
        <p:txBody>
          <a:bodyPr wrap="none" lIns="0" tIns="0" rIns="0" bIns="0" rtlCol="0" anchor="t"/>
          <a:lstStyle/>
          <a:p>
            <a:pPr marL="0" indent="0" algn="ctr">
              <a:lnSpc>
                <a:spcPts val="5400"/>
              </a:lnSpc>
              <a:buNone/>
            </a:pPr>
            <a:r>
              <a:rPr lang="en-US" sz="4300" dirty="0">
                <a:solidFill>
                  <a:srgbClr val="F5F0F0"/>
                </a:solidFill>
                <a:latin typeface="Merriweather" pitchFamily="34" charset="0"/>
                <a:ea typeface="Merriweather" pitchFamily="34" charset="-122"/>
                <a:cs typeface="Merriweather" pitchFamily="34" charset="-120"/>
              </a:rPr>
              <a:t>SheJoy AI : Un Avenir Plus Sûr pour l'Aviation</a:t>
            </a:r>
            <a:endParaRPr lang="en-US" sz="4300" dirty="0"/>
          </a:p>
        </p:txBody>
      </p:sp>
      <p:sp>
        <p:nvSpPr>
          <p:cNvPr id="3" name="Text 1"/>
          <p:cNvSpPr/>
          <p:nvPr/>
        </p:nvSpPr>
        <p:spPr>
          <a:xfrm>
            <a:off x="559475" y="1714262"/>
            <a:ext cx="13511451" cy="255746"/>
          </a:xfrm>
          <a:prstGeom prst="rect">
            <a:avLst/>
          </a:prstGeom>
          <a:noFill/>
          <a:ln/>
        </p:spPr>
        <p:txBody>
          <a:bodyPr wrap="none" lIns="0" tIns="0" rIns="0" bIns="0" rtlCol="0" anchor="t"/>
          <a:lstStyle/>
          <a:p>
            <a:pPr marL="0" indent="0" algn="l">
              <a:lnSpc>
                <a:spcPts val="2000"/>
              </a:lnSpc>
              <a:buNone/>
            </a:pPr>
            <a:endParaRPr lang="en-US" sz="1250" dirty="0"/>
          </a:p>
        </p:txBody>
      </p:sp>
      <p:sp>
        <p:nvSpPr>
          <p:cNvPr id="4" name="Text 2"/>
          <p:cNvSpPr/>
          <p:nvPr/>
        </p:nvSpPr>
        <p:spPr>
          <a:xfrm>
            <a:off x="4787146" y="2209800"/>
            <a:ext cx="5055989" cy="299680"/>
          </a:xfrm>
          <a:prstGeom prst="rect">
            <a:avLst/>
          </a:prstGeom>
          <a:noFill/>
          <a:ln/>
        </p:spPr>
        <p:txBody>
          <a:bodyPr wrap="none" lIns="0" tIns="0" rIns="0" bIns="0" rtlCol="0" anchor="t"/>
          <a:lstStyle/>
          <a:p>
            <a:pPr marL="0" indent="0" algn="ctr">
              <a:lnSpc>
                <a:spcPts val="2350"/>
              </a:lnSpc>
              <a:buNone/>
            </a:pPr>
            <a:r>
              <a:rPr lang="en-US" sz="1850" dirty="0">
                <a:solidFill>
                  <a:srgbClr val="F5F0F0"/>
                </a:solidFill>
                <a:latin typeface="Merriweather" pitchFamily="34" charset="0"/>
                <a:ea typeface="Merriweather" pitchFamily="34" charset="-122"/>
                <a:cs typeface="Merriweather" pitchFamily="34" charset="-120"/>
              </a:rPr>
              <a:t>Prédiction proactive de la fatigue des pilotes</a:t>
            </a:r>
            <a:endParaRPr lang="en-US" sz="1850" dirty="0"/>
          </a:p>
        </p:txBody>
      </p:sp>
      <p:sp>
        <p:nvSpPr>
          <p:cNvPr id="5" name="Text 3"/>
          <p:cNvSpPr/>
          <p:nvPr/>
        </p:nvSpPr>
        <p:spPr>
          <a:xfrm>
            <a:off x="559475" y="2749272"/>
            <a:ext cx="13511451" cy="255746"/>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6" name="Text 4"/>
          <p:cNvSpPr/>
          <p:nvPr/>
        </p:nvSpPr>
        <p:spPr>
          <a:xfrm>
            <a:off x="6116122" y="3244810"/>
            <a:ext cx="2398157" cy="299680"/>
          </a:xfrm>
          <a:prstGeom prst="rect">
            <a:avLst/>
          </a:prstGeom>
          <a:noFill/>
          <a:ln/>
        </p:spPr>
        <p:txBody>
          <a:bodyPr wrap="none" lIns="0" tIns="0" rIns="0" bIns="0" rtlCol="0" anchor="t"/>
          <a:lstStyle/>
          <a:p>
            <a:pPr marL="0" indent="0" algn="ctr">
              <a:lnSpc>
                <a:spcPts val="2350"/>
              </a:lnSpc>
              <a:buNone/>
            </a:pPr>
            <a:r>
              <a:rPr lang="en-US" sz="1850" u="sng" dirty="0">
                <a:solidFill>
                  <a:srgbClr val="F5F0F0"/>
                </a:solidFill>
                <a:latin typeface="Merriweather" pitchFamily="34" charset="0"/>
                <a:ea typeface="Merriweather" pitchFamily="34" charset="-122"/>
                <a:cs typeface="Merriweather" pitchFamily="34" charset="-120"/>
              </a:rPr>
              <a:t>THEME DU PROJET</a:t>
            </a:r>
            <a:endParaRPr lang="en-US" sz="1850" dirty="0"/>
          </a:p>
        </p:txBody>
      </p:sp>
      <p:sp>
        <p:nvSpPr>
          <p:cNvPr id="7" name="Text 5"/>
          <p:cNvSpPr/>
          <p:nvPr/>
        </p:nvSpPr>
        <p:spPr>
          <a:xfrm>
            <a:off x="2737604" y="3608427"/>
            <a:ext cx="9155073" cy="299680"/>
          </a:xfrm>
          <a:prstGeom prst="rect">
            <a:avLst/>
          </a:prstGeom>
          <a:noFill/>
          <a:ln/>
        </p:spPr>
        <p:txBody>
          <a:bodyPr wrap="none" lIns="0" tIns="0" rIns="0" bIns="0" rtlCol="0" anchor="t"/>
          <a:lstStyle/>
          <a:p>
            <a:pPr marL="0" indent="0" algn="ctr">
              <a:lnSpc>
                <a:spcPts val="2350"/>
              </a:lnSpc>
              <a:buNone/>
            </a:pPr>
            <a:r>
              <a:rPr lang="en-US" sz="1850" dirty="0">
                <a:solidFill>
                  <a:srgbClr val="F5F0F0"/>
                </a:solidFill>
                <a:latin typeface="Merriweather" pitchFamily="34" charset="0"/>
                <a:ea typeface="Merriweather" pitchFamily="34" charset="-122"/>
                <a:cs typeface="Merriweather" pitchFamily="34" charset="-120"/>
              </a:rPr>
              <a:t>Mécanisme de compte rendu volontaire et anonyme des évènements de sécurité</a:t>
            </a:r>
            <a:endParaRPr lang="en-US" sz="1850" dirty="0"/>
          </a:p>
        </p:txBody>
      </p:sp>
      <p:sp>
        <p:nvSpPr>
          <p:cNvPr id="8" name="Text 6"/>
          <p:cNvSpPr/>
          <p:nvPr/>
        </p:nvSpPr>
        <p:spPr>
          <a:xfrm>
            <a:off x="559475" y="4147899"/>
            <a:ext cx="13511451" cy="255746"/>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9" name="Text 7"/>
          <p:cNvSpPr/>
          <p:nvPr/>
        </p:nvSpPr>
        <p:spPr>
          <a:xfrm>
            <a:off x="6315908" y="4643438"/>
            <a:ext cx="1998464" cy="249793"/>
          </a:xfrm>
          <a:prstGeom prst="rect">
            <a:avLst/>
          </a:prstGeom>
          <a:noFill/>
          <a:ln/>
        </p:spPr>
        <p:txBody>
          <a:bodyPr wrap="none" lIns="0" tIns="0" rIns="0" bIns="0" rtlCol="0" anchor="t"/>
          <a:lstStyle/>
          <a:p>
            <a:pPr marL="0" indent="0" algn="ctr">
              <a:lnSpc>
                <a:spcPts val="1950"/>
              </a:lnSpc>
              <a:buNone/>
            </a:pPr>
            <a:r>
              <a:rPr lang="en-US" sz="1550" u="sng" dirty="0">
                <a:solidFill>
                  <a:srgbClr val="F5F0F0"/>
                </a:solidFill>
                <a:latin typeface="Merriweather" pitchFamily="34" charset="0"/>
                <a:ea typeface="Merriweather" pitchFamily="34" charset="-122"/>
                <a:cs typeface="Merriweather" pitchFamily="34" charset="-120"/>
              </a:rPr>
              <a:t>TITRE DU PROJET</a:t>
            </a:r>
            <a:endParaRPr lang="en-US" sz="1550" dirty="0"/>
          </a:p>
        </p:txBody>
      </p:sp>
      <p:sp>
        <p:nvSpPr>
          <p:cNvPr id="10" name="Text 8"/>
          <p:cNvSpPr/>
          <p:nvPr/>
        </p:nvSpPr>
        <p:spPr>
          <a:xfrm>
            <a:off x="2445544" y="4957167"/>
            <a:ext cx="9739313" cy="249793"/>
          </a:xfrm>
          <a:prstGeom prst="rect">
            <a:avLst/>
          </a:prstGeom>
          <a:noFill/>
          <a:ln/>
        </p:spPr>
        <p:txBody>
          <a:bodyPr wrap="none" lIns="0" tIns="0" rIns="0" bIns="0" rtlCol="0" anchor="t"/>
          <a:lstStyle/>
          <a:p>
            <a:pPr marL="0" indent="0" algn="ctr">
              <a:lnSpc>
                <a:spcPts val="1950"/>
              </a:lnSpc>
              <a:buNone/>
            </a:pPr>
            <a:r>
              <a:rPr lang="en-US" sz="1550" dirty="0">
                <a:solidFill>
                  <a:srgbClr val="F5F0F0"/>
                </a:solidFill>
                <a:latin typeface="Merriweather" pitchFamily="34" charset="0"/>
                <a:ea typeface="Merriweather" pitchFamily="34" charset="-122"/>
                <a:cs typeface="Merriweather" pitchFamily="34" charset="-120"/>
              </a:rPr>
              <a:t>Mise en place d'une IA et un apprentissage automatique pour prédire à l'avance les risques – SheJoy AI</a:t>
            </a:r>
            <a:endParaRPr lang="en-US" sz="1550" dirty="0"/>
          </a:p>
        </p:txBody>
      </p:sp>
      <p:sp>
        <p:nvSpPr>
          <p:cNvPr id="11" name="Text 9"/>
          <p:cNvSpPr/>
          <p:nvPr/>
        </p:nvSpPr>
        <p:spPr>
          <a:xfrm>
            <a:off x="559475" y="5446752"/>
            <a:ext cx="13511451" cy="255746"/>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12" name="Text 10"/>
          <p:cNvSpPr/>
          <p:nvPr/>
        </p:nvSpPr>
        <p:spPr>
          <a:xfrm>
            <a:off x="559475" y="5882283"/>
            <a:ext cx="13511451" cy="255746"/>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13" name="Text 11"/>
          <p:cNvSpPr/>
          <p:nvPr/>
        </p:nvSpPr>
        <p:spPr>
          <a:xfrm>
            <a:off x="559475" y="6317813"/>
            <a:ext cx="13511451" cy="255746"/>
          </a:xfrm>
          <a:prstGeom prst="rect">
            <a:avLst/>
          </a:prstGeom>
          <a:noFill/>
          <a:ln/>
        </p:spPr>
        <p:txBody>
          <a:bodyPr wrap="none" lIns="0" tIns="0" rIns="0" bIns="0" rtlCol="0" anchor="t"/>
          <a:lstStyle/>
          <a:p>
            <a:pPr marL="0" indent="0" algn="ctr">
              <a:lnSpc>
                <a:spcPts val="2000"/>
              </a:lnSpc>
              <a:buNone/>
            </a:pPr>
            <a:r>
              <a:rPr lang="en-US" sz="1250" dirty="0">
                <a:solidFill>
                  <a:srgbClr val="E2E6E9"/>
                </a:solidFill>
                <a:latin typeface="Merriweather" pitchFamily="34" charset="0"/>
                <a:ea typeface="Merriweather" pitchFamily="34" charset="-122"/>
                <a:cs typeface="Merriweather" pitchFamily="34" charset="-120"/>
              </a:rPr>
              <a:t>Concours Innovation ANAC 2025 | EQUIPE SkyTech</a:t>
            </a:r>
            <a:endParaRPr lang="en-US" sz="1250" dirty="0"/>
          </a:p>
        </p:txBody>
      </p:sp>
      <p:sp>
        <p:nvSpPr>
          <p:cNvPr id="14" name="Text 12"/>
          <p:cNvSpPr/>
          <p:nvPr/>
        </p:nvSpPr>
        <p:spPr>
          <a:xfrm>
            <a:off x="559475" y="6753344"/>
            <a:ext cx="13511451" cy="255746"/>
          </a:xfrm>
          <a:prstGeom prst="rect">
            <a:avLst/>
          </a:prstGeom>
          <a:noFill/>
          <a:ln/>
        </p:spPr>
        <p:txBody>
          <a:bodyPr wrap="none" lIns="0" tIns="0" rIns="0" bIns="0" rtlCol="0" anchor="t"/>
          <a:lstStyle/>
          <a:p>
            <a:pPr marL="0" indent="0" algn="ctr">
              <a:lnSpc>
                <a:spcPts val="2000"/>
              </a:lnSpc>
              <a:buNone/>
            </a:pPr>
            <a:endParaRPr lang="en-US" sz="1250" dirty="0"/>
          </a:p>
        </p:txBody>
      </p:sp>
      <p:sp>
        <p:nvSpPr>
          <p:cNvPr id="15" name="Text 13"/>
          <p:cNvSpPr/>
          <p:nvPr/>
        </p:nvSpPr>
        <p:spPr>
          <a:xfrm>
            <a:off x="559475" y="7188875"/>
            <a:ext cx="13511451" cy="255746"/>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17" name="Image 16">
            <a:extLst>
              <a:ext uri="{FF2B5EF4-FFF2-40B4-BE49-F238E27FC236}">
                <a16:creationId xmlns:a16="http://schemas.microsoft.com/office/drawing/2014/main" id="{7C87D744-1D6C-EA9B-91D0-4C9AC4F8210A}"/>
              </a:ext>
            </a:extLst>
          </p:cNvPr>
          <p:cNvPicPr>
            <a:picLocks noChangeAspect="1"/>
          </p:cNvPicPr>
          <p:nvPr/>
        </p:nvPicPr>
        <p:blipFill>
          <a:blip r:embed="rId3"/>
          <a:stretch>
            <a:fillRect/>
          </a:stretch>
        </p:blipFill>
        <p:spPr>
          <a:xfrm flipV="1">
            <a:off x="5905488" y="7009090"/>
            <a:ext cx="820839" cy="820839"/>
          </a:xfrm>
          <a:prstGeom prst="rect">
            <a:avLst/>
          </a:prstGeom>
        </p:spPr>
      </p:pic>
      <p:pic>
        <p:nvPicPr>
          <p:cNvPr id="19" name="Image 18">
            <a:extLst>
              <a:ext uri="{FF2B5EF4-FFF2-40B4-BE49-F238E27FC236}">
                <a16:creationId xmlns:a16="http://schemas.microsoft.com/office/drawing/2014/main" id="{DA8FEC57-02EF-CFB3-02AF-C35F91B17B95}"/>
              </a:ext>
            </a:extLst>
          </p:cNvPr>
          <p:cNvPicPr>
            <a:picLocks noChangeAspect="1"/>
          </p:cNvPicPr>
          <p:nvPr/>
        </p:nvPicPr>
        <p:blipFill>
          <a:blip r:embed="rId4"/>
          <a:stretch>
            <a:fillRect/>
          </a:stretch>
        </p:blipFill>
        <p:spPr>
          <a:xfrm>
            <a:off x="7493532" y="7009090"/>
            <a:ext cx="820840" cy="82084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7581" y="508754"/>
            <a:ext cx="8366522" cy="578168"/>
          </a:xfrm>
          <a:prstGeom prst="rect">
            <a:avLst/>
          </a:prstGeom>
          <a:noFill/>
          <a:ln/>
        </p:spPr>
        <p:txBody>
          <a:bodyPr wrap="none" lIns="0" tIns="0" rIns="0" bIns="0" rtlCol="0" anchor="t"/>
          <a:lstStyle/>
          <a:p>
            <a:pPr marL="0" indent="0" algn="l">
              <a:lnSpc>
                <a:spcPts val="4550"/>
              </a:lnSpc>
              <a:buNone/>
            </a:pPr>
            <a:r>
              <a:rPr lang="en-US" sz="3600" dirty="0">
                <a:solidFill>
                  <a:srgbClr val="F5F0F0"/>
                </a:solidFill>
                <a:latin typeface="Merriweather" pitchFamily="34" charset="0"/>
                <a:ea typeface="Merriweather" pitchFamily="34" charset="-122"/>
                <a:cs typeface="Merriweather" pitchFamily="34" charset="-120"/>
              </a:rPr>
              <a:t>Refonte Architecturale et Intégrations</a:t>
            </a:r>
            <a:endParaRPr lang="en-US" sz="3600" dirty="0"/>
          </a:p>
        </p:txBody>
      </p:sp>
      <p:pic>
        <p:nvPicPr>
          <p:cNvPr id="3" name="Image 0" descr="preencoded.png"/>
          <p:cNvPicPr>
            <a:picLocks noChangeAspect="1"/>
          </p:cNvPicPr>
          <p:nvPr/>
        </p:nvPicPr>
        <p:blipFill>
          <a:blip r:embed="rId3"/>
          <a:stretch>
            <a:fillRect/>
          </a:stretch>
        </p:blipFill>
        <p:spPr>
          <a:xfrm>
            <a:off x="647581" y="1572578"/>
            <a:ext cx="6441996" cy="6441996"/>
          </a:xfrm>
          <a:prstGeom prst="rect">
            <a:avLst/>
          </a:prstGeom>
        </p:spPr>
      </p:pic>
      <p:sp>
        <p:nvSpPr>
          <p:cNvPr id="4" name="Text 1"/>
          <p:cNvSpPr/>
          <p:nvPr/>
        </p:nvSpPr>
        <p:spPr>
          <a:xfrm>
            <a:off x="7548443" y="1549479"/>
            <a:ext cx="3841075" cy="346829"/>
          </a:xfrm>
          <a:prstGeom prst="rect">
            <a:avLst/>
          </a:prstGeom>
          <a:noFill/>
          <a:ln/>
        </p:spPr>
        <p:txBody>
          <a:bodyPr wrap="none" lIns="0" tIns="0" rIns="0" bIns="0" rtlCol="0" anchor="t"/>
          <a:lstStyle/>
          <a:p>
            <a:pPr marL="0" indent="0" algn="l">
              <a:lnSpc>
                <a:spcPts val="2700"/>
              </a:lnSpc>
              <a:buNone/>
            </a:pPr>
            <a:r>
              <a:rPr lang="en-US" sz="2150" dirty="0">
                <a:solidFill>
                  <a:srgbClr val="F5F0F0"/>
                </a:solidFill>
                <a:latin typeface="Merriweather" pitchFamily="34" charset="0"/>
                <a:ea typeface="Merriweather" pitchFamily="34" charset="-122"/>
                <a:cs typeface="Merriweather" pitchFamily="34" charset="-120"/>
              </a:rPr>
              <a:t>Refonte Architecturale (POO)</a:t>
            </a:r>
            <a:endParaRPr lang="en-US" sz="2150" dirty="0"/>
          </a:p>
        </p:txBody>
      </p:sp>
      <p:sp>
        <p:nvSpPr>
          <p:cNvPr id="5" name="Text 2"/>
          <p:cNvSpPr/>
          <p:nvPr/>
        </p:nvSpPr>
        <p:spPr>
          <a:xfrm>
            <a:off x="7548443" y="2081332"/>
            <a:ext cx="6441996" cy="887968"/>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Passage à la </a:t>
            </a:r>
            <a:r>
              <a:rPr lang="en-US" sz="1450" b="1" dirty="0">
                <a:solidFill>
                  <a:srgbClr val="E2E6E9"/>
                </a:solidFill>
                <a:latin typeface="Merriweather" pitchFamily="34" charset="0"/>
                <a:ea typeface="Merriweather" pitchFamily="34" charset="-122"/>
                <a:cs typeface="Merriweather" pitchFamily="34" charset="-120"/>
              </a:rPr>
              <a:t>Programmation Orientée Objet</a:t>
            </a:r>
            <a:r>
              <a:rPr lang="en-US" sz="1450" dirty="0">
                <a:solidFill>
                  <a:srgbClr val="E2E6E9"/>
                </a:solidFill>
                <a:latin typeface="Merriweather" pitchFamily="34" charset="0"/>
                <a:ea typeface="Merriweather" pitchFamily="34" charset="-122"/>
                <a:cs typeface="Merriweather" pitchFamily="34" charset="-120"/>
              </a:rPr>
              <a:t> pour un code plus modulaire, lisible et maintenable, capable de supporter de nouvelles fonctionnalités.</a:t>
            </a:r>
            <a:endParaRPr lang="en-US" sz="1450" dirty="0"/>
          </a:p>
        </p:txBody>
      </p:sp>
      <p:sp>
        <p:nvSpPr>
          <p:cNvPr id="6" name="Text 3"/>
          <p:cNvSpPr/>
          <p:nvPr/>
        </p:nvSpPr>
        <p:spPr>
          <a:xfrm>
            <a:off x="7548443" y="3135749"/>
            <a:ext cx="6441996" cy="591979"/>
          </a:xfrm>
          <a:prstGeom prst="rect">
            <a:avLst/>
          </a:prstGeom>
          <a:noFill/>
          <a:ln/>
        </p:spPr>
        <p:txBody>
          <a:bodyPr wrap="square" lIns="0" tIns="0" rIns="0" bIns="0" rtlCol="0" anchor="t"/>
          <a:lstStyle/>
          <a:p>
            <a:pPr marL="0" indent="0" algn="l">
              <a:lnSpc>
                <a:spcPts val="2300"/>
              </a:lnSpc>
              <a:buNone/>
            </a:pPr>
            <a:endParaRPr lang="en-US" sz="1450" dirty="0"/>
          </a:p>
        </p:txBody>
      </p:sp>
      <p:sp>
        <p:nvSpPr>
          <p:cNvPr id="7" name="Text 4"/>
          <p:cNvSpPr/>
          <p:nvPr/>
        </p:nvSpPr>
        <p:spPr>
          <a:xfrm>
            <a:off x="7548443" y="3912751"/>
            <a:ext cx="4200763" cy="346829"/>
          </a:xfrm>
          <a:prstGeom prst="rect">
            <a:avLst/>
          </a:prstGeom>
          <a:noFill/>
          <a:ln/>
        </p:spPr>
        <p:txBody>
          <a:bodyPr wrap="none" lIns="0" tIns="0" rIns="0" bIns="0" rtlCol="0" anchor="t"/>
          <a:lstStyle/>
          <a:p>
            <a:pPr marL="0" indent="0" algn="l">
              <a:lnSpc>
                <a:spcPts val="2700"/>
              </a:lnSpc>
              <a:buNone/>
            </a:pPr>
            <a:r>
              <a:rPr lang="en-US" sz="2150" dirty="0">
                <a:solidFill>
                  <a:srgbClr val="F5F0F0"/>
                </a:solidFill>
                <a:latin typeface="Merriweather" pitchFamily="34" charset="0"/>
                <a:ea typeface="Merriweather" pitchFamily="34" charset="-122"/>
                <a:cs typeface="Merriweather" pitchFamily="34" charset="-120"/>
              </a:rPr>
              <a:t>Module Météorologique Intégré</a:t>
            </a:r>
            <a:endParaRPr lang="en-US" sz="2150" dirty="0"/>
          </a:p>
        </p:txBody>
      </p:sp>
      <p:sp>
        <p:nvSpPr>
          <p:cNvPr id="8" name="Text 5"/>
          <p:cNvSpPr/>
          <p:nvPr/>
        </p:nvSpPr>
        <p:spPr>
          <a:xfrm>
            <a:off x="7548443" y="4444603"/>
            <a:ext cx="6441996" cy="887968"/>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Intégration d'une fonctionnalité pour consulter les bulletins </a:t>
            </a:r>
            <a:r>
              <a:rPr lang="en-US" sz="1450" b="1" dirty="0">
                <a:solidFill>
                  <a:srgbClr val="E2E6E9"/>
                </a:solidFill>
                <a:latin typeface="Merriweather" pitchFamily="34" charset="0"/>
                <a:ea typeface="Merriweather" pitchFamily="34" charset="-122"/>
                <a:cs typeface="Merriweather" pitchFamily="34" charset="-120"/>
              </a:rPr>
              <a:t>METAR et TAF</a:t>
            </a:r>
            <a:r>
              <a:rPr lang="en-US" sz="1450" dirty="0">
                <a:solidFill>
                  <a:srgbClr val="E2E6E9"/>
                </a:solidFill>
                <a:latin typeface="Merriweather" pitchFamily="34" charset="0"/>
                <a:ea typeface="Merriweather" pitchFamily="34" charset="-122"/>
                <a:cs typeface="Merriweather" pitchFamily="34" charset="-120"/>
              </a:rPr>
              <a:t> via API, centralisant toutes les informations essentielles au même endroit.</a:t>
            </a:r>
            <a:endParaRPr lang="en-US" sz="1450" dirty="0"/>
          </a:p>
        </p:txBody>
      </p:sp>
      <p:sp>
        <p:nvSpPr>
          <p:cNvPr id="9" name="Text 6"/>
          <p:cNvSpPr/>
          <p:nvPr/>
        </p:nvSpPr>
        <p:spPr>
          <a:xfrm>
            <a:off x="7548443" y="5499021"/>
            <a:ext cx="6441996" cy="591979"/>
          </a:xfrm>
          <a:prstGeom prst="rect">
            <a:avLst/>
          </a:prstGeom>
          <a:noFill/>
          <a:ln/>
        </p:spPr>
        <p:txBody>
          <a:bodyPr wrap="square" lIns="0" tIns="0" rIns="0" bIns="0" rtlCol="0" anchor="t"/>
          <a:lstStyle/>
          <a:p>
            <a:pPr marL="0" indent="0" algn="l">
              <a:lnSpc>
                <a:spcPts val="2300"/>
              </a:lnSpc>
              <a:buNone/>
            </a:pPr>
            <a:endParaRPr lang="en-US" sz="1450" dirty="0"/>
          </a:p>
        </p:txBody>
      </p:sp>
      <p:sp>
        <p:nvSpPr>
          <p:cNvPr id="10" name="Text 7"/>
          <p:cNvSpPr/>
          <p:nvPr/>
        </p:nvSpPr>
        <p:spPr>
          <a:xfrm>
            <a:off x="7548443" y="6276023"/>
            <a:ext cx="4914067" cy="346829"/>
          </a:xfrm>
          <a:prstGeom prst="rect">
            <a:avLst/>
          </a:prstGeom>
          <a:noFill/>
          <a:ln/>
        </p:spPr>
        <p:txBody>
          <a:bodyPr wrap="none" lIns="0" tIns="0" rIns="0" bIns="0" rtlCol="0" anchor="t"/>
          <a:lstStyle/>
          <a:p>
            <a:pPr marL="0" indent="0" algn="l">
              <a:lnSpc>
                <a:spcPts val="2700"/>
              </a:lnSpc>
              <a:buNone/>
            </a:pPr>
            <a:r>
              <a:rPr lang="en-US" sz="2150" dirty="0">
                <a:solidFill>
                  <a:srgbClr val="F5F0F0"/>
                </a:solidFill>
                <a:latin typeface="Merriweather" pitchFamily="34" charset="0"/>
                <a:ea typeface="Merriweather" pitchFamily="34" charset="-122"/>
                <a:cs typeface="Merriweather" pitchFamily="34" charset="-120"/>
              </a:rPr>
              <a:t>Maintenance Prédictive des Aéronefs</a:t>
            </a:r>
            <a:endParaRPr lang="en-US" sz="2150" dirty="0"/>
          </a:p>
        </p:txBody>
      </p:sp>
      <p:sp>
        <p:nvSpPr>
          <p:cNvPr id="11" name="Text 8"/>
          <p:cNvSpPr/>
          <p:nvPr/>
        </p:nvSpPr>
        <p:spPr>
          <a:xfrm>
            <a:off x="7548443" y="6807875"/>
            <a:ext cx="6441996" cy="591979"/>
          </a:xfrm>
          <a:prstGeom prst="rect">
            <a:avLst/>
          </a:prstGeom>
          <a:noFill/>
          <a:ln/>
        </p:spPr>
        <p:txBody>
          <a:bodyPr wrap="square" lIns="0" tIns="0" rIns="0" bIns="0" rtlCol="0" anchor="t"/>
          <a:lstStyle/>
          <a:p>
            <a:pPr marL="0" indent="0" algn="l">
              <a:lnSpc>
                <a:spcPts val="2300"/>
              </a:lnSpc>
              <a:buNone/>
            </a:pPr>
            <a:r>
              <a:rPr lang="en-US" sz="1450" dirty="0">
                <a:solidFill>
                  <a:srgbClr val="E2E6E9"/>
                </a:solidFill>
                <a:latin typeface="Merriweather" pitchFamily="34" charset="0"/>
                <a:ea typeface="Merriweather" pitchFamily="34" charset="-122"/>
                <a:cs typeface="Merriweather" pitchFamily="34" charset="-120"/>
              </a:rPr>
              <a:t>Développement d'un </a:t>
            </a:r>
            <a:r>
              <a:rPr lang="en-US" sz="1450" b="1" dirty="0">
                <a:solidFill>
                  <a:srgbClr val="E2E6E9"/>
                </a:solidFill>
                <a:latin typeface="Merriweather" pitchFamily="34" charset="0"/>
                <a:ea typeface="Merriweather" pitchFamily="34" charset="-122"/>
                <a:cs typeface="Merriweather" pitchFamily="34" charset="-120"/>
              </a:rPr>
              <a:t>second modèle d'IA</a:t>
            </a:r>
            <a:r>
              <a:rPr lang="en-US" sz="1450" dirty="0">
                <a:solidFill>
                  <a:srgbClr val="E2E6E9"/>
                </a:solidFill>
                <a:latin typeface="Merriweather" pitchFamily="34" charset="0"/>
                <a:ea typeface="Merriweather" pitchFamily="34" charset="-122"/>
                <a:cs typeface="Merriweather" pitchFamily="34" charset="-120"/>
              </a:rPr>
              <a:t> analysant les données de télémétrie pour anticiper les défaillances techniques des avions.</a:t>
            </a:r>
            <a:endParaRPr lang="en-US" sz="145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69895"/>
          </a:xfrm>
          <a:prstGeom prst="rect">
            <a:avLst/>
          </a:prstGeom>
        </p:spPr>
      </p:pic>
      <p:sp>
        <p:nvSpPr>
          <p:cNvPr id="3" name="Text 0"/>
          <p:cNvSpPr/>
          <p:nvPr/>
        </p:nvSpPr>
        <p:spPr>
          <a:xfrm>
            <a:off x="831533" y="3623429"/>
            <a:ext cx="8236982" cy="742474"/>
          </a:xfrm>
          <a:prstGeom prst="rect">
            <a:avLst/>
          </a:prstGeom>
          <a:noFill/>
          <a:ln/>
        </p:spPr>
        <p:txBody>
          <a:bodyPr wrap="none" lIns="0" tIns="0" rIns="0" bIns="0" rtlCol="0" anchor="t"/>
          <a:lstStyle/>
          <a:p>
            <a:pPr marL="0" indent="0" algn="l">
              <a:lnSpc>
                <a:spcPts val="5800"/>
              </a:lnSpc>
              <a:buNone/>
            </a:pPr>
            <a:r>
              <a:rPr lang="en-US" sz="4650" dirty="0">
                <a:solidFill>
                  <a:srgbClr val="F5F0F0"/>
                </a:solidFill>
                <a:latin typeface="Merriweather" pitchFamily="34" charset="0"/>
                <a:ea typeface="Merriweather" pitchFamily="34" charset="-122"/>
                <a:cs typeface="Merriweather" pitchFamily="34" charset="-120"/>
              </a:rPr>
              <a:t>Impact et Bénéfices Concrets</a:t>
            </a:r>
            <a:endParaRPr lang="en-US" sz="4650" dirty="0"/>
          </a:p>
        </p:txBody>
      </p:sp>
      <p:sp>
        <p:nvSpPr>
          <p:cNvPr id="4" name="Text 1"/>
          <p:cNvSpPr/>
          <p:nvPr/>
        </p:nvSpPr>
        <p:spPr>
          <a:xfrm>
            <a:off x="831533" y="4840962"/>
            <a:ext cx="3019068" cy="784027"/>
          </a:xfrm>
          <a:prstGeom prst="rect">
            <a:avLst/>
          </a:prstGeom>
          <a:noFill/>
          <a:ln/>
        </p:spPr>
        <p:txBody>
          <a:bodyPr wrap="none" lIns="0" tIns="0" rIns="0" bIns="0" rtlCol="0" anchor="t"/>
          <a:lstStyle/>
          <a:p>
            <a:pPr marL="0" indent="0" algn="ctr">
              <a:lnSpc>
                <a:spcPts val="6150"/>
              </a:lnSpc>
              <a:buNone/>
            </a:pPr>
            <a:r>
              <a:rPr lang="en-US" sz="6150" dirty="0">
                <a:solidFill>
                  <a:srgbClr val="E2E6E9"/>
                </a:solidFill>
                <a:latin typeface="Merriweather" pitchFamily="34" charset="0"/>
                <a:ea typeface="Merriweather" pitchFamily="34" charset="-122"/>
                <a:cs typeface="Merriweather" pitchFamily="34" charset="-120"/>
              </a:rPr>
              <a:t>100%</a:t>
            </a:r>
            <a:endParaRPr lang="en-US" sz="6150" dirty="0"/>
          </a:p>
        </p:txBody>
      </p:sp>
      <p:sp>
        <p:nvSpPr>
          <p:cNvPr id="5" name="Text 2"/>
          <p:cNvSpPr/>
          <p:nvPr/>
        </p:nvSpPr>
        <p:spPr>
          <a:xfrm>
            <a:off x="856059" y="5921812"/>
            <a:ext cx="2969895" cy="371118"/>
          </a:xfrm>
          <a:prstGeom prst="rect">
            <a:avLst/>
          </a:prstGeom>
          <a:noFill/>
          <a:ln/>
        </p:spPr>
        <p:txBody>
          <a:bodyPr wrap="none" lIns="0" tIns="0" rIns="0" bIns="0" rtlCol="0" anchor="t"/>
          <a:lstStyle/>
          <a:p>
            <a:pPr marL="0" indent="0" algn="ctr">
              <a:lnSpc>
                <a:spcPts val="2900"/>
              </a:lnSpc>
              <a:buNone/>
            </a:pPr>
            <a:r>
              <a:rPr lang="en-US" sz="2300" dirty="0">
                <a:solidFill>
                  <a:srgbClr val="E2E6E9"/>
                </a:solidFill>
                <a:latin typeface="Merriweather" pitchFamily="34" charset="0"/>
                <a:ea typeface="Merriweather" pitchFamily="34" charset="-122"/>
                <a:cs typeface="Merriweather" pitchFamily="34" charset="-120"/>
              </a:rPr>
              <a:t>Sécurité Renforcée</a:t>
            </a:r>
            <a:endParaRPr lang="en-US" sz="2300" dirty="0"/>
          </a:p>
        </p:txBody>
      </p:sp>
      <p:sp>
        <p:nvSpPr>
          <p:cNvPr id="6" name="Text 3"/>
          <p:cNvSpPr/>
          <p:nvPr/>
        </p:nvSpPr>
        <p:spPr>
          <a:xfrm>
            <a:off x="831533" y="6435447"/>
            <a:ext cx="3019068" cy="1140500"/>
          </a:xfrm>
          <a:prstGeom prst="rect">
            <a:avLst/>
          </a:prstGeom>
          <a:noFill/>
          <a:ln/>
        </p:spPr>
        <p:txBody>
          <a:bodyPr wrap="square" lIns="0" tIns="0" rIns="0" bIns="0" rtlCol="0" anchor="t"/>
          <a:lstStyle/>
          <a:p>
            <a:pPr marL="0" indent="0" algn="ctr">
              <a:lnSpc>
                <a:spcPts val="2950"/>
              </a:lnSpc>
              <a:buNone/>
            </a:pPr>
            <a:r>
              <a:rPr lang="en-US" sz="1850" dirty="0">
                <a:solidFill>
                  <a:srgbClr val="E2E6E9"/>
                </a:solidFill>
                <a:latin typeface="Merriweather" pitchFamily="34" charset="0"/>
                <a:ea typeface="Merriweather" pitchFamily="34" charset="-122"/>
                <a:cs typeface="Merriweather" pitchFamily="34" charset="-120"/>
              </a:rPr>
              <a:t>Élimination du risque de fatigue humaine au décollage.</a:t>
            </a:r>
            <a:endParaRPr lang="en-US" sz="1850" dirty="0"/>
          </a:p>
        </p:txBody>
      </p:sp>
      <p:sp>
        <p:nvSpPr>
          <p:cNvPr id="7" name="Text 4"/>
          <p:cNvSpPr/>
          <p:nvPr/>
        </p:nvSpPr>
        <p:spPr>
          <a:xfrm>
            <a:off x="4147542" y="4840962"/>
            <a:ext cx="3019187" cy="784027"/>
          </a:xfrm>
          <a:prstGeom prst="rect">
            <a:avLst/>
          </a:prstGeom>
          <a:noFill/>
          <a:ln/>
        </p:spPr>
        <p:txBody>
          <a:bodyPr wrap="none" lIns="0" tIns="0" rIns="0" bIns="0" rtlCol="0" anchor="t"/>
          <a:lstStyle/>
          <a:p>
            <a:pPr marL="0" indent="0" algn="ctr">
              <a:lnSpc>
                <a:spcPts val="6150"/>
              </a:lnSpc>
              <a:buNone/>
            </a:pPr>
            <a:r>
              <a:rPr lang="en-US" sz="6150" dirty="0">
                <a:solidFill>
                  <a:srgbClr val="E2E6E9"/>
                </a:solidFill>
                <a:latin typeface="Merriweather" pitchFamily="34" charset="0"/>
                <a:ea typeface="Merriweather" pitchFamily="34" charset="-122"/>
                <a:cs typeface="Merriweather" pitchFamily="34" charset="-120"/>
              </a:rPr>
              <a:t>30%</a:t>
            </a:r>
            <a:endParaRPr lang="en-US" sz="6150" dirty="0"/>
          </a:p>
        </p:txBody>
      </p:sp>
      <p:sp>
        <p:nvSpPr>
          <p:cNvPr id="8" name="Text 5"/>
          <p:cNvSpPr/>
          <p:nvPr/>
        </p:nvSpPr>
        <p:spPr>
          <a:xfrm>
            <a:off x="4147542" y="5921812"/>
            <a:ext cx="3019187" cy="742236"/>
          </a:xfrm>
          <a:prstGeom prst="rect">
            <a:avLst/>
          </a:prstGeom>
          <a:noFill/>
          <a:ln/>
        </p:spPr>
        <p:txBody>
          <a:bodyPr wrap="square" lIns="0" tIns="0" rIns="0" bIns="0" rtlCol="0" anchor="t"/>
          <a:lstStyle/>
          <a:p>
            <a:pPr marL="0" indent="0" algn="ctr">
              <a:lnSpc>
                <a:spcPts val="2900"/>
              </a:lnSpc>
              <a:buNone/>
            </a:pPr>
            <a:r>
              <a:rPr lang="en-US" sz="2300" dirty="0">
                <a:solidFill>
                  <a:srgbClr val="E2E6E9"/>
                </a:solidFill>
                <a:latin typeface="Merriweather" pitchFamily="34" charset="0"/>
                <a:ea typeface="Merriweather" pitchFamily="34" charset="-122"/>
                <a:cs typeface="Merriweather" pitchFamily="34" charset="-120"/>
              </a:rPr>
              <a:t>Opérations Fluidifiées</a:t>
            </a:r>
            <a:endParaRPr lang="en-US" sz="2300" dirty="0"/>
          </a:p>
        </p:txBody>
      </p:sp>
      <p:sp>
        <p:nvSpPr>
          <p:cNvPr id="9" name="Text 6"/>
          <p:cNvSpPr/>
          <p:nvPr/>
        </p:nvSpPr>
        <p:spPr>
          <a:xfrm>
            <a:off x="4147542" y="6806565"/>
            <a:ext cx="3019187" cy="760333"/>
          </a:xfrm>
          <a:prstGeom prst="rect">
            <a:avLst/>
          </a:prstGeom>
          <a:noFill/>
          <a:ln/>
        </p:spPr>
        <p:txBody>
          <a:bodyPr wrap="square" lIns="0" tIns="0" rIns="0" bIns="0" rtlCol="0" anchor="t"/>
          <a:lstStyle/>
          <a:p>
            <a:pPr marL="0" indent="0" algn="ctr">
              <a:lnSpc>
                <a:spcPts val="2950"/>
              </a:lnSpc>
              <a:buNone/>
            </a:pPr>
            <a:r>
              <a:rPr lang="en-US" sz="1850" dirty="0">
                <a:solidFill>
                  <a:srgbClr val="E2E6E9"/>
                </a:solidFill>
                <a:latin typeface="Merriweather" pitchFamily="34" charset="0"/>
                <a:ea typeface="Merriweather" pitchFamily="34" charset="-122"/>
                <a:cs typeface="Merriweather" pitchFamily="34" charset="-120"/>
              </a:rPr>
              <a:t>Réduction des retards et annulations de vols.</a:t>
            </a:r>
            <a:endParaRPr lang="en-US" sz="1850" dirty="0"/>
          </a:p>
        </p:txBody>
      </p:sp>
      <p:sp>
        <p:nvSpPr>
          <p:cNvPr id="10" name="Text 7"/>
          <p:cNvSpPr/>
          <p:nvPr/>
        </p:nvSpPr>
        <p:spPr>
          <a:xfrm>
            <a:off x="7463671" y="4840962"/>
            <a:ext cx="3019068" cy="784027"/>
          </a:xfrm>
          <a:prstGeom prst="rect">
            <a:avLst/>
          </a:prstGeom>
          <a:noFill/>
          <a:ln/>
        </p:spPr>
        <p:txBody>
          <a:bodyPr wrap="none" lIns="0" tIns="0" rIns="0" bIns="0" rtlCol="0" anchor="t"/>
          <a:lstStyle/>
          <a:p>
            <a:pPr marL="0" indent="0" algn="ctr">
              <a:lnSpc>
                <a:spcPts val="6150"/>
              </a:lnSpc>
              <a:buNone/>
            </a:pPr>
            <a:r>
              <a:rPr lang="en-US" sz="6150" dirty="0">
                <a:solidFill>
                  <a:srgbClr val="E2E6E9"/>
                </a:solidFill>
                <a:latin typeface="Merriweather" pitchFamily="34" charset="0"/>
                <a:ea typeface="Merriweather" pitchFamily="34" charset="-122"/>
                <a:cs typeface="Merriweather" pitchFamily="34" charset="-120"/>
              </a:rPr>
              <a:t>100%</a:t>
            </a:r>
            <a:endParaRPr lang="en-US" sz="6150" dirty="0"/>
          </a:p>
        </p:txBody>
      </p:sp>
      <p:sp>
        <p:nvSpPr>
          <p:cNvPr id="11" name="Text 8"/>
          <p:cNvSpPr/>
          <p:nvPr/>
        </p:nvSpPr>
        <p:spPr>
          <a:xfrm>
            <a:off x="7463671" y="5921812"/>
            <a:ext cx="3019068" cy="742236"/>
          </a:xfrm>
          <a:prstGeom prst="rect">
            <a:avLst/>
          </a:prstGeom>
          <a:noFill/>
          <a:ln/>
        </p:spPr>
        <p:txBody>
          <a:bodyPr wrap="square" lIns="0" tIns="0" rIns="0" bIns="0" rtlCol="0" anchor="t"/>
          <a:lstStyle/>
          <a:p>
            <a:pPr marL="0" indent="0" algn="ctr">
              <a:lnSpc>
                <a:spcPts val="2900"/>
              </a:lnSpc>
              <a:buNone/>
            </a:pPr>
            <a:r>
              <a:rPr lang="en-US" sz="2300" dirty="0">
                <a:solidFill>
                  <a:srgbClr val="E2E6E9"/>
                </a:solidFill>
                <a:latin typeface="Merriweather" pitchFamily="34" charset="0"/>
                <a:ea typeface="Merriweather" pitchFamily="34" charset="-122"/>
                <a:cs typeface="Merriweather" pitchFamily="34" charset="-120"/>
              </a:rPr>
              <a:t>Surveillance Continue</a:t>
            </a:r>
            <a:endParaRPr lang="en-US" sz="2300" dirty="0"/>
          </a:p>
        </p:txBody>
      </p:sp>
      <p:sp>
        <p:nvSpPr>
          <p:cNvPr id="12" name="Text 9"/>
          <p:cNvSpPr/>
          <p:nvPr/>
        </p:nvSpPr>
        <p:spPr>
          <a:xfrm>
            <a:off x="7463671" y="6806565"/>
            <a:ext cx="3019068" cy="760333"/>
          </a:xfrm>
          <a:prstGeom prst="rect">
            <a:avLst/>
          </a:prstGeom>
          <a:noFill/>
          <a:ln/>
        </p:spPr>
        <p:txBody>
          <a:bodyPr wrap="square" lIns="0" tIns="0" rIns="0" bIns="0" rtlCol="0" anchor="t"/>
          <a:lstStyle/>
          <a:p>
            <a:pPr marL="0" indent="0" algn="ctr">
              <a:lnSpc>
                <a:spcPts val="2950"/>
              </a:lnSpc>
              <a:buNone/>
            </a:pPr>
            <a:r>
              <a:rPr lang="en-US" sz="1850" dirty="0">
                <a:solidFill>
                  <a:srgbClr val="E2E6E9"/>
                </a:solidFill>
                <a:latin typeface="Merriweather" pitchFamily="34" charset="0"/>
                <a:ea typeface="Merriweather" pitchFamily="34" charset="-122"/>
                <a:cs typeface="Merriweather" pitchFamily="34" charset="-120"/>
              </a:rPr>
              <a:t>Aide à la décision proactive à tout moment.</a:t>
            </a:r>
            <a:endParaRPr lang="en-US" sz="1850" dirty="0"/>
          </a:p>
        </p:txBody>
      </p:sp>
      <p:sp>
        <p:nvSpPr>
          <p:cNvPr id="13" name="Text 10"/>
          <p:cNvSpPr/>
          <p:nvPr/>
        </p:nvSpPr>
        <p:spPr>
          <a:xfrm>
            <a:off x="10779681" y="4840962"/>
            <a:ext cx="3019187" cy="784027"/>
          </a:xfrm>
          <a:prstGeom prst="rect">
            <a:avLst/>
          </a:prstGeom>
          <a:noFill/>
          <a:ln/>
        </p:spPr>
        <p:txBody>
          <a:bodyPr wrap="none" lIns="0" tIns="0" rIns="0" bIns="0" rtlCol="0" anchor="t"/>
          <a:lstStyle/>
          <a:p>
            <a:pPr marL="0" indent="0" algn="ctr">
              <a:lnSpc>
                <a:spcPts val="6150"/>
              </a:lnSpc>
              <a:buNone/>
            </a:pPr>
            <a:r>
              <a:rPr lang="en-US" sz="6150" dirty="0">
                <a:solidFill>
                  <a:srgbClr val="E2E6E9"/>
                </a:solidFill>
                <a:latin typeface="Merriweather" pitchFamily="34" charset="0"/>
                <a:ea typeface="Merriweather" pitchFamily="34" charset="-122"/>
                <a:cs typeface="Merriweather" pitchFamily="34" charset="-120"/>
              </a:rPr>
              <a:t>100%</a:t>
            </a:r>
            <a:endParaRPr lang="en-US" sz="6150" dirty="0"/>
          </a:p>
        </p:txBody>
      </p:sp>
      <p:sp>
        <p:nvSpPr>
          <p:cNvPr id="14" name="Text 11"/>
          <p:cNvSpPr/>
          <p:nvPr/>
        </p:nvSpPr>
        <p:spPr>
          <a:xfrm>
            <a:off x="10804327" y="5921812"/>
            <a:ext cx="2969895" cy="371118"/>
          </a:xfrm>
          <a:prstGeom prst="rect">
            <a:avLst/>
          </a:prstGeom>
          <a:noFill/>
          <a:ln/>
        </p:spPr>
        <p:txBody>
          <a:bodyPr wrap="none" lIns="0" tIns="0" rIns="0" bIns="0" rtlCol="0" anchor="t"/>
          <a:lstStyle/>
          <a:p>
            <a:pPr marL="0" indent="0" algn="ctr">
              <a:lnSpc>
                <a:spcPts val="2900"/>
              </a:lnSpc>
              <a:buNone/>
            </a:pPr>
            <a:r>
              <a:rPr lang="en-US" sz="2300" dirty="0">
                <a:solidFill>
                  <a:srgbClr val="E2E6E9"/>
                </a:solidFill>
                <a:latin typeface="Merriweather" pitchFamily="34" charset="0"/>
                <a:ea typeface="Merriweather" pitchFamily="34" charset="-122"/>
                <a:cs typeface="Merriweather" pitchFamily="34" charset="-120"/>
              </a:rPr>
              <a:t>Traçabilité Complète</a:t>
            </a:r>
            <a:endParaRPr lang="en-US" sz="2300" dirty="0"/>
          </a:p>
        </p:txBody>
      </p:sp>
      <p:sp>
        <p:nvSpPr>
          <p:cNvPr id="15" name="Text 12"/>
          <p:cNvSpPr/>
          <p:nvPr/>
        </p:nvSpPr>
        <p:spPr>
          <a:xfrm>
            <a:off x="10779681" y="6435447"/>
            <a:ext cx="3019187" cy="760333"/>
          </a:xfrm>
          <a:prstGeom prst="rect">
            <a:avLst/>
          </a:prstGeom>
          <a:noFill/>
          <a:ln/>
        </p:spPr>
        <p:txBody>
          <a:bodyPr wrap="square" lIns="0" tIns="0" rIns="0" bIns="0" rtlCol="0" anchor="t"/>
          <a:lstStyle/>
          <a:p>
            <a:pPr marL="0" indent="0" algn="ctr">
              <a:lnSpc>
                <a:spcPts val="2950"/>
              </a:lnSpc>
              <a:buNone/>
            </a:pPr>
            <a:r>
              <a:rPr lang="en-US" sz="1850" dirty="0">
                <a:solidFill>
                  <a:srgbClr val="E2E6E9"/>
                </a:solidFill>
                <a:latin typeface="Merriweather" pitchFamily="34" charset="0"/>
                <a:ea typeface="Merriweather" pitchFamily="34" charset="-122"/>
                <a:cs typeface="Merriweather" pitchFamily="34" charset="-120"/>
              </a:rPr>
              <a:t>Optimisation des audits et de la conformité.</a:t>
            </a:r>
            <a:endParaRPr lang="en-US" sz="1850"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049298"/>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SheJoy AI : Un Avenir Plus Sûr pour l'Aviation</a:t>
            </a:r>
            <a:endParaRPr lang="en-US" sz="4850" dirty="0"/>
          </a:p>
        </p:txBody>
      </p:sp>
      <p:sp>
        <p:nvSpPr>
          <p:cNvPr id="4" name="Shape 1"/>
          <p:cNvSpPr/>
          <p:nvPr/>
        </p:nvSpPr>
        <p:spPr>
          <a:xfrm>
            <a:off x="863798" y="2962037"/>
            <a:ext cx="7416403" cy="1985724"/>
          </a:xfrm>
          <a:prstGeom prst="roundRect">
            <a:avLst>
              <a:gd name="adj" fmla="val 5221"/>
            </a:avLst>
          </a:prstGeom>
          <a:solidFill>
            <a:srgbClr val="09151A">
              <a:alpha val="95000"/>
            </a:srgbClr>
          </a:solidFill>
          <a:ln w="30480">
            <a:solidFill>
              <a:srgbClr val="194A99"/>
            </a:solidFill>
            <a:prstDash val="solid"/>
          </a:ln>
        </p:spPr>
      </p:sp>
      <p:pic>
        <p:nvPicPr>
          <p:cNvPr id="5" name="Image 1" descr="preencoded.png"/>
          <p:cNvPicPr>
            <a:picLocks noChangeAspect="1"/>
          </p:cNvPicPr>
          <p:nvPr/>
        </p:nvPicPr>
        <p:blipFill>
          <a:blip r:embed="rId4"/>
          <a:stretch>
            <a:fillRect/>
          </a:stretch>
        </p:blipFill>
        <p:spPr>
          <a:xfrm>
            <a:off x="746284" y="2844522"/>
            <a:ext cx="296108" cy="296108"/>
          </a:xfrm>
          <a:prstGeom prst="rect">
            <a:avLst/>
          </a:prstGeom>
        </p:spPr>
      </p:pic>
      <p:pic>
        <p:nvPicPr>
          <p:cNvPr id="6" name="Image 2" descr="preencoded.png"/>
          <p:cNvPicPr>
            <a:picLocks noChangeAspect="1"/>
          </p:cNvPicPr>
          <p:nvPr/>
        </p:nvPicPr>
        <p:blipFill>
          <a:blip r:embed="rId5"/>
          <a:stretch>
            <a:fillRect/>
          </a:stretch>
        </p:blipFill>
        <p:spPr>
          <a:xfrm>
            <a:off x="8101608" y="4769168"/>
            <a:ext cx="296108" cy="296108"/>
          </a:xfrm>
          <a:prstGeom prst="rect">
            <a:avLst/>
          </a:prstGeom>
        </p:spPr>
      </p:pic>
      <p:sp>
        <p:nvSpPr>
          <p:cNvPr id="7" name="Text 2"/>
          <p:cNvSpPr/>
          <p:nvPr/>
        </p:nvSpPr>
        <p:spPr>
          <a:xfrm>
            <a:off x="1264444" y="3362682"/>
            <a:ext cx="661511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 investissant dans SheJoy AI, vous investissez dans la </a:t>
            </a:r>
            <a:r>
              <a:rPr lang="en-US" sz="1900" b="1" dirty="0">
                <a:solidFill>
                  <a:srgbClr val="E2E6E9"/>
                </a:solidFill>
                <a:latin typeface="Merriweather" pitchFamily="34" charset="0"/>
                <a:ea typeface="Merriweather" pitchFamily="34" charset="-122"/>
                <a:cs typeface="Merriweather" pitchFamily="34" charset="-120"/>
              </a:rPr>
              <a:t>sécurité</a:t>
            </a:r>
            <a:r>
              <a:rPr lang="en-US" sz="1900" dirty="0">
                <a:solidFill>
                  <a:srgbClr val="E2E6E9"/>
                </a:solidFill>
                <a:latin typeface="Merriweather" pitchFamily="34" charset="0"/>
                <a:ea typeface="Merriweather" pitchFamily="34" charset="-122"/>
                <a:cs typeface="Merriweather" pitchFamily="34" charset="-120"/>
              </a:rPr>
              <a:t> de vos passagers, l'</a:t>
            </a:r>
            <a:r>
              <a:rPr lang="en-US" sz="1900" b="1" dirty="0">
                <a:solidFill>
                  <a:srgbClr val="E2E6E9"/>
                </a:solidFill>
                <a:latin typeface="Merriweather" pitchFamily="34" charset="0"/>
                <a:ea typeface="Merriweather" pitchFamily="34" charset="-122"/>
                <a:cs typeface="Merriweather" pitchFamily="34" charset="-120"/>
              </a:rPr>
              <a:t>efficacité</a:t>
            </a:r>
            <a:r>
              <a:rPr lang="en-US" sz="1900" dirty="0">
                <a:solidFill>
                  <a:srgbClr val="E2E6E9"/>
                </a:solidFill>
                <a:latin typeface="Merriweather" pitchFamily="34" charset="0"/>
                <a:ea typeface="Merriweather" pitchFamily="34" charset="-122"/>
                <a:cs typeface="Merriweather" pitchFamily="34" charset="-120"/>
              </a:rPr>
              <a:t> de vos opérations et la </a:t>
            </a:r>
            <a:r>
              <a:rPr lang="en-US" sz="1900" b="1" dirty="0">
                <a:solidFill>
                  <a:srgbClr val="E2E6E9"/>
                </a:solidFill>
                <a:latin typeface="Merriweather" pitchFamily="34" charset="0"/>
                <a:ea typeface="Merriweather" pitchFamily="34" charset="-122"/>
                <a:cs typeface="Merriweather" pitchFamily="34" charset="-120"/>
              </a:rPr>
              <a:t>réputation</a:t>
            </a:r>
            <a:r>
              <a:rPr lang="en-US" sz="1900" dirty="0">
                <a:solidFill>
                  <a:srgbClr val="E2E6E9"/>
                </a:solidFill>
                <a:latin typeface="Merriweather" pitchFamily="34" charset="0"/>
                <a:ea typeface="Merriweather" pitchFamily="34" charset="-122"/>
                <a:cs typeface="Merriweather" pitchFamily="34" charset="-120"/>
              </a:rPr>
              <a:t> de votre compagnie.</a:t>
            </a:r>
            <a:endParaRPr lang="en-US" sz="1900" dirty="0"/>
          </a:p>
        </p:txBody>
      </p:sp>
      <p:sp>
        <p:nvSpPr>
          <p:cNvPr id="8" name="Shape 3"/>
          <p:cNvSpPr/>
          <p:nvPr/>
        </p:nvSpPr>
        <p:spPr>
          <a:xfrm>
            <a:off x="863798" y="5194578"/>
            <a:ext cx="7416403" cy="1985724"/>
          </a:xfrm>
          <a:prstGeom prst="roundRect">
            <a:avLst>
              <a:gd name="adj" fmla="val 5221"/>
            </a:avLst>
          </a:prstGeom>
          <a:solidFill>
            <a:srgbClr val="09151A">
              <a:alpha val="95000"/>
            </a:srgbClr>
          </a:solidFill>
          <a:ln w="30480">
            <a:solidFill>
              <a:srgbClr val="194A99"/>
            </a:solidFill>
            <a:prstDash val="solid"/>
          </a:ln>
        </p:spPr>
      </p:sp>
      <p:pic>
        <p:nvPicPr>
          <p:cNvPr id="9" name="Image 3" descr="preencoded.png"/>
          <p:cNvPicPr>
            <a:picLocks noChangeAspect="1"/>
          </p:cNvPicPr>
          <p:nvPr/>
        </p:nvPicPr>
        <p:blipFill>
          <a:blip r:embed="rId4"/>
          <a:stretch>
            <a:fillRect/>
          </a:stretch>
        </p:blipFill>
        <p:spPr>
          <a:xfrm>
            <a:off x="746284" y="5077063"/>
            <a:ext cx="296108" cy="296108"/>
          </a:xfrm>
          <a:prstGeom prst="rect">
            <a:avLst/>
          </a:prstGeom>
        </p:spPr>
      </p:pic>
      <p:pic>
        <p:nvPicPr>
          <p:cNvPr id="10" name="Image 4" descr="preencoded.png"/>
          <p:cNvPicPr>
            <a:picLocks noChangeAspect="1"/>
          </p:cNvPicPr>
          <p:nvPr/>
        </p:nvPicPr>
        <p:blipFill>
          <a:blip r:embed="rId5"/>
          <a:stretch>
            <a:fillRect/>
          </a:stretch>
        </p:blipFill>
        <p:spPr>
          <a:xfrm>
            <a:off x="8101608" y="7001708"/>
            <a:ext cx="296108" cy="296108"/>
          </a:xfrm>
          <a:prstGeom prst="rect">
            <a:avLst/>
          </a:prstGeom>
        </p:spPr>
      </p:pic>
      <p:sp>
        <p:nvSpPr>
          <p:cNvPr id="11" name="Text 4"/>
          <p:cNvSpPr/>
          <p:nvPr/>
        </p:nvSpPr>
        <p:spPr>
          <a:xfrm>
            <a:off x="1264444" y="5595223"/>
            <a:ext cx="661511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Rejoignez-nous pour construire un avenir où l'innovation technologique garantit des </a:t>
            </a:r>
            <a:r>
              <a:rPr lang="en-US" sz="1900" b="1" dirty="0">
                <a:solidFill>
                  <a:srgbClr val="E2E6E9"/>
                </a:solidFill>
                <a:latin typeface="Merriweather" pitchFamily="34" charset="0"/>
                <a:ea typeface="Merriweather" pitchFamily="34" charset="-122"/>
                <a:cs typeface="Merriweather" pitchFamily="34" charset="-120"/>
              </a:rPr>
              <a:t>cieux plus sûrs</a:t>
            </a:r>
            <a:r>
              <a:rPr lang="en-US" sz="1900" dirty="0">
                <a:solidFill>
                  <a:srgbClr val="E2E6E9"/>
                </a:solidFill>
                <a:latin typeface="Merriweather" pitchFamily="34" charset="0"/>
                <a:ea typeface="Merriweather" pitchFamily="34" charset="-122"/>
                <a:cs typeface="Merriweather" pitchFamily="34" charset="-120"/>
              </a:rPr>
              <a:t> en Afrique de l'Ouest et au-delà.</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94D019C-7421-5C02-F711-42DBDB87D65E}"/>
              </a:ext>
            </a:extLst>
          </p:cNvPr>
          <p:cNvSpPr txBox="1"/>
          <p:nvPr/>
        </p:nvSpPr>
        <p:spPr>
          <a:xfrm>
            <a:off x="2683041" y="3164305"/>
            <a:ext cx="9059779" cy="707886"/>
          </a:xfrm>
          <a:prstGeom prst="rect">
            <a:avLst/>
          </a:prstGeom>
          <a:noFill/>
        </p:spPr>
        <p:txBody>
          <a:bodyPr wrap="square" rtlCol="0">
            <a:spAutoFit/>
          </a:bodyPr>
          <a:lstStyle/>
          <a:p>
            <a:pPr algn="ctr"/>
            <a:r>
              <a:rPr lang="fr-FR" sz="4000" dirty="0">
                <a:solidFill>
                  <a:schemeClr val="bg1"/>
                </a:solidFill>
                <a:latin typeface="Arial Narrow" panose="020B0606020202030204" pitchFamily="34" charset="0"/>
              </a:rPr>
              <a:t>Merci pour votre attention !</a:t>
            </a:r>
          </a:p>
        </p:txBody>
      </p:sp>
      <p:sp>
        <p:nvSpPr>
          <p:cNvPr id="3" name="ZoneTexte 2">
            <a:extLst>
              <a:ext uri="{FF2B5EF4-FFF2-40B4-BE49-F238E27FC236}">
                <a16:creationId xmlns:a16="http://schemas.microsoft.com/office/drawing/2014/main" id="{63DF1FE1-7453-B27B-179C-EFCC2DEF7D81}"/>
              </a:ext>
            </a:extLst>
          </p:cNvPr>
          <p:cNvSpPr txBox="1"/>
          <p:nvPr/>
        </p:nvSpPr>
        <p:spPr>
          <a:xfrm>
            <a:off x="565484" y="6942221"/>
            <a:ext cx="3994484" cy="461665"/>
          </a:xfrm>
          <a:prstGeom prst="rect">
            <a:avLst/>
          </a:prstGeom>
          <a:noFill/>
        </p:spPr>
        <p:txBody>
          <a:bodyPr wrap="square" rtlCol="0">
            <a:spAutoFit/>
          </a:bodyPr>
          <a:lstStyle/>
          <a:p>
            <a:r>
              <a:rPr lang="fr-FR" sz="2400" dirty="0">
                <a:solidFill>
                  <a:schemeClr val="bg1"/>
                </a:solidFill>
                <a:latin typeface="Arial Narrow" panose="020B0606020202030204" pitchFamily="34" charset="0"/>
              </a:rPr>
              <a:t>Réalisé par le groupe </a:t>
            </a:r>
            <a:r>
              <a:rPr lang="fr-FR" sz="2400" dirty="0" err="1">
                <a:solidFill>
                  <a:schemeClr val="bg1"/>
                </a:solidFill>
                <a:latin typeface="Arial Narrow" panose="020B0606020202030204" pitchFamily="34" charset="0"/>
              </a:rPr>
              <a:t>SkyTech</a:t>
            </a:r>
            <a:r>
              <a:rPr lang="fr-FR" sz="2400" dirty="0">
                <a:solidFill>
                  <a:schemeClr val="bg1"/>
                </a:solidFill>
                <a:latin typeface="Arial Narrow" panose="020B0606020202030204" pitchFamily="34" charset="0"/>
              </a:rPr>
              <a:t>.</a:t>
            </a:r>
          </a:p>
        </p:txBody>
      </p:sp>
    </p:spTree>
    <p:extLst>
      <p:ext uri="{BB962C8B-B14F-4D97-AF65-F5344CB8AC3E}">
        <p14:creationId xmlns:p14="http://schemas.microsoft.com/office/powerpoint/2010/main" val="14794464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29814" y="1986439"/>
            <a:ext cx="6170771" cy="771287"/>
          </a:xfrm>
          <a:prstGeom prst="rect">
            <a:avLst/>
          </a:prstGeom>
          <a:noFill/>
          <a:ln/>
        </p:spPr>
        <p:txBody>
          <a:bodyPr wrap="none" lIns="0" tIns="0" rIns="0" bIns="0" rtlCol="0" anchor="t"/>
          <a:lstStyle/>
          <a:p>
            <a:pPr marL="0" indent="0" algn="ctr">
              <a:lnSpc>
                <a:spcPts val="6050"/>
              </a:lnSpc>
              <a:buNone/>
            </a:pPr>
            <a:r>
              <a:rPr lang="en-US" sz="4850" u="sng" dirty="0">
                <a:solidFill>
                  <a:srgbClr val="F5F0F0"/>
                </a:solidFill>
                <a:latin typeface="Merriweather" pitchFamily="34" charset="0"/>
                <a:ea typeface="Merriweather" pitchFamily="34" charset="-122"/>
                <a:cs typeface="Merriweather" pitchFamily="34" charset="-120"/>
              </a:rPr>
              <a:t>EQUIPE - SkyTech</a:t>
            </a:r>
            <a:endParaRPr lang="en-US" sz="4850" dirty="0"/>
          </a:p>
        </p:txBody>
      </p:sp>
      <p:sp>
        <p:nvSpPr>
          <p:cNvPr id="3" name="Text 1"/>
          <p:cNvSpPr/>
          <p:nvPr/>
        </p:nvSpPr>
        <p:spPr>
          <a:xfrm>
            <a:off x="863798" y="3251359"/>
            <a:ext cx="12902803" cy="394811"/>
          </a:xfrm>
          <a:prstGeom prst="rect">
            <a:avLst/>
          </a:prstGeom>
          <a:noFill/>
          <a:ln/>
        </p:spPr>
        <p:txBody>
          <a:bodyPr wrap="none" lIns="0" tIns="0" rIns="0" bIns="0" rtlCol="0" anchor="t"/>
          <a:lstStyle/>
          <a:p>
            <a:pPr marL="0" indent="0" algn="ctr">
              <a:lnSpc>
                <a:spcPts val="3100"/>
              </a:lnSpc>
              <a:buNone/>
            </a:pPr>
            <a:r>
              <a:rPr lang="en-US" sz="1900" u="sng" dirty="0">
                <a:solidFill>
                  <a:srgbClr val="E2E6E9"/>
                </a:solidFill>
                <a:latin typeface="Merriweather" pitchFamily="34" charset="0"/>
                <a:ea typeface="Merriweather" pitchFamily="34" charset="-122"/>
                <a:cs typeface="Merriweather" pitchFamily="34" charset="-120"/>
              </a:rPr>
              <a:t>Membres de l'équipe</a:t>
            </a:r>
            <a:endParaRPr lang="en-US" sz="1900" dirty="0"/>
          </a:p>
        </p:txBody>
      </p:sp>
      <p:sp>
        <p:nvSpPr>
          <p:cNvPr id="4" name="Text 2"/>
          <p:cNvSpPr/>
          <p:nvPr/>
        </p:nvSpPr>
        <p:spPr>
          <a:xfrm>
            <a:off x="863798" y="3923824"/>
            <a:ext cx="129028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YATA Eric (Chef de groupe), Ingénieur Réseaux, Systèmes et Sécurité en Formation</a:t>
            </a:r>
            <a:endParaRPr lang="en-US" sz="1900" dirty="0"/>
          </a:p>
        </p:txBody>
      </p:sp>
      <p:sp>
        <p:nvSpPr>
          <p:cNvPr id="5" name="Text 3"/>
          <p:cNvSpPr/>
          <p:nvPr/>
        </p:nvSpPr>
        <p:spPr>
          <a:xfrm>
            <a:off x="863798" y="4404955"/>
            <a:ext cx="129028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POZOU Ewaba Emmanuel, Ingénieur Cybersécurité en Formation et DevOps</a:t>
            </a:r>
            <a:endParaRPr lang="en-US" sz="1900" dirty="0"/>
          </a:p>
        </p:txBody>
      </p:sp>
      <p:sp>
        <p:nvSpPr>
          <p:cNvPr id="6" name="Text 4"/>
          <p:cNvSpPr/>
          <p:nvPr/>
        </p:nvSpPr>
        <p:spPr>
          <a:xfrm>
            <a:off x="863798" y="4886087"/>
            <a:ext cx="129028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NADHON Koukou David, Ingénieur Cybersécurité en Formation</a:t>
            </a:r>
            <a:endParaRPr lang="en-US" sz="1900" dirty="0"/>
          </a:p>
        </p:txBody>
      </p:sp>
      <p:sp>
        <p:nvSpPr>
          <p:cNvPr id="7" name="Text 5"/>
          <p:cNvSpPr/>
          <p:nvPr/>
        </p:nvSpPr>
        <p:spPr>
          <a:xfrm>
            <a:off x="863798" y="5367218"/>
            <a:ext cx="129028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ALIKIZAN Joyce, Ingénieur Cybersécurité en Formation</a:t>
            </a:r>
            <a:endParaRPr lang="en-US" sz="1900" dirty="0"/>
          </a:p>
        </p:txBody>
      </p:sp>
      <p:sp>
        <p:nvSpPr>
          <p:cNvPr id="8" name="Text 6"/>
          <p:cNvSpPr/>
          <p:nvPr/>
        </p:nvSpPr>
        <p:spPr>
          <a:xfrm>
            <a:off x="863798" y="5848350"/>
            <a:ext cx="12902803" cy="394811"/>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itchFamily="34" charset="0"/>
                <a:ea typeface="Merriweather" pitchFamily="34" charset="-122"/>
                <a:cs typeface="Merriweather" pitchFamily="34" charset="-120"/>
              </a:rPr>
              <a:t>GNANSSA Lidaw Luc, Ingénieur Réseaux, Systèmes et Sécurité en Formation</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715447"/>
            <a:ext cx="129028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Contexte : Le Transport Aérien en Afrique de l'Ouest</a:t>
            </a:r>
            <a:endParaRPr lang="en-US" sz="4850" dirty="0"/>
          </a:p>
        </p:txBody>
      </p:sp>
      <p:sp>
        <p:nvSpPr>
          <p:cNvPr id="3" name="Text 1"/>
          <p:cNvSpPr/>
          <p:nvPr/>
        </p:nvSpPr>
        <p:spPr>
          <a:xfrm>
            <a:off x="863798" y="2751653"/>
            <a:ext cx="129028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 Afrique de l'Ouest, et plus particulièrement au Togo, le transport aérien est un </a:t>
            </a:r>
            <a:r>
              <a:rPr lang="en-US" sz="1900" b="1" dirty="0">
                <a:solidFill>
                  <a:srgbClr val="E2E6E9"/>
                </a:solidFill>
                <a:latin typeface="Merriweather" pitchFamily="34" charset="0"/>
                <a:ea typeface="Merriweather" pitchFamily="34" charset="-122"/>
                <a:cs typeface="Merriweather" pitchFamily="34" charset="-120"/>
              </a:rPr>
              <a:t>levier de développement économique stratégique</a:t>
            </a:r>
            <a:r>
              <a:rPr lang="en-US" sz="1900" dirty="0">
                <a:solidFill>
                  <a:srgbClr val="E2E6E9"/>
                </a:solidFill>
                <a:latin typeface="Merriweather" pitchFamily="34" charset="0"/>
                <a:ea typeface="Merriweather" pitchFamily="34" charset="-122"/>
                <a:cs typeface="Merriweather" pitchFamily="34" charset="-120"/>
              </a:rPr>
              <a:t>. Dans ce secteur où la tolérance à l'erreur est nulle, la sécurité des passagers est régie par des normes internationales strictes.</a:t>
            </a:r>
            <a:endParaRPr lang="en-US" sz="1900" dirty="0"/>
          </a:p>
        </p:txBody>
      </p:sp>
      <p:sp>
        <p:nvSpPr>
          <p:cNvPr id="4" name="Text 2"/>
          <p:cNvSpPr/>
          <p:nvPr/>
        </p:nvSpPr>
        <p:spPr>
          <a:xfrm>
            <a:off x="863798" y="4213741"/>
            <a:ext cx="129028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Cependant, si la fiabilité technique des aéronefs a atteint des niveaux records, le facteur humain reste le </a:t>
            </a:r>
            <a:r>
              <a:rPr lang="en-US" sz="1900" b="1" dirty="0">
                <a:solidFill>
                  <a:srgbClr val="E2E6E9"/>
                </a:solidFill>
                <a:latin typeface="Merriweather" pitchFamily="34" charset="0"/>
                <a:ea typeface="Merriweather" pitchFamily="34" charset="-122"/>
                <a:cs typeface="Merriweather" pitchFamily="34" charset="-120"/>
              </a:rPr>
              <a:t>maillon le plus vulnérable</a:t>
            </a:r>
            <a:r>
              <a:rPr lang="en-US" sz="1900" dirty="0">
                <a:solidFill>
                  <a:srgbClr val="E2E6E9"/>
                </a:solidFill>
                <a:latin typeface="Merriweather" pitchFamily="34" charset="0"/>
                <a:ea typeface="Merriweather" pitchFamily="34" charset="-122"/>
                <a:cs typeface="Merriweather" pitchFamily="34" charset="-120"/>
              </a:rPr>
              <a:t>.</a:t>
            </a:r>
            <a:endParaRPr lang="en-US" sz="1900" dirty="0"/>
          </a:p>
        </p:txBody>
      </p:sp>
      <p:sp>
        <p:nvSpPr>
          <p:cNvPr id="5" name="Shape 3"/>
          <p:cNvSpPr/>
          <p:nvPr/>
        </p:nvSpPr>
        <p:spPr>
          <a:xfrm>
            <a:off x="863798" y="5281017"/>
            <a:ext cx="12902803" cy="2233136"/>
          </a:xfrm>
          <a:prstGeom prst="roundRect">
            <a:avLst>
              <a:gd name="adj" fmla="val 4642"/>
            </a:avLst>
          </a:prstGeom>
          <a:solidFill>
            <a:srgbClr val="001D4D"/>
          </a:solidFill>
          <a:ln/>
        </p:spPr>
      </p:sp>
      <p:pic>
        <p:nvPicPr>
          <p:cNvPr id="6" name="Image 0" descr="preencoded.png"/>
          <p:cNvPicPr>
            <a:picLocks noChangeAspect="1"/>
          </p:cNvPicPr>
          <p:nvPr/>
        </p:nvPicPr>
        <p:blipFill>
          <a:blip r:embed="rId3"/>
          <a:stretch>
            <a:fillRect/>
          </a:stretch>
        </p:blipFill>
        <p:spPr>
          <a:xfrm>
            <a:off x="1110615" y="5655469"/>
            <a:ext cx="308491" cy="246817"/>
          </a:xfrm>
          <a:prstGeom prst="rect">
            <a:avLst/>
          </a:prstGeom>
        </p:spPr>
      </p:pic>
      <p:sp>
        <p:nvSpPr>
          <p:cNvPr id="7" name="Text 4"/>
          <p:cNvSpPr/>
          <p:nvPr/>
        </p:nvSpPr>
        <p:spPr>
          <a:xfrm>
            <a:off x="1665923" y="5589508"/>
            <a:ext cx="11853863" cy="1579245"/>
          </a:xfrm>
          <a:prstGeom prst="rect">
            <a:avLst/>
          </a:prstGeom>
          <a:noFill/>
          <a:ln/>
        </p:spPr>
        <p:txBody>
          <a:bodyPr wrap="square" lIns="0" tIns="0" rIns="0" bIns="0" rtlCol="0" anchor="t"/>
          <a:lstStyle/>
          <a:p>
            <a:pPr marL="0" indent="0" algn="l">
              <a:lnSpc>
                <a:spcPts val="3100"/>
              </a:lnSpc>
              <a:buNone/>
            </a:pPr>
            <a:r>
              <a:rPr lang="en-US" sz="1900" b="1" dirty="0">
                <a:solidFill>
                  <a:srgbClr val="FFFFFF"/>
                </a:solidFill>
                <a:latin typeface="Merriweather" pitchFamily="34" charset="0"/>
                <a:ea typeface="Merriweather" pitchFamily="34" charset="-122"/>
                <a:cs typeface="Merriweather" pitchFamily="34" charset="-120"/>
              </a:rPr>
              <a:t>Constat alarmant :</a:t>
            </a:r>
            <a:r>
              <a:rPr lang="en-US" sz="1900" dirty="0">
                <a:solidFill>
                  <a:srgbClr val="FFFFFF"/>
                </a:solidFill>
                <a:latin typeface="Merriweather" pitchFamily="34" charset="0"/>
                <a:ea typeface="Merriweather" pitchFamily="34" charset="-122"/>
                <a:cs typeface="Merriweather" pitchFamily="34" charset="-120"/>
              </a:rPr>
              <a:t> Selon les études internationales de sécurité aérienne, 15 à 20 % des accidents mortels sont directement attribuables à la fatigue des pilotes. Ce chiffre démontre que malgré les technologies actuelles, l'épuisement des équipages reste une menace majeure et souvent sous-estimée pour la sécurité des vols.</a:t>
            </a:r>
            <a:endParaRPr lang="en-US" sz="19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4736" y="931188"/>
            <a:ext cx="13140928" cy="1329928"/>
          </a:xfrm>
          <a:prstGeom prst="rect">
            <a:avLst/>
          </a:prstGeom>
          <a:noFill/>
          <a:ln/>
        </p:spPr>
        <p:txBody>
          <a:bodyPr wrap="square" lIns="0" tIns="0" rIns="0" bIns="0" rtlCol="0" anchor="t"/>
          <a:lstStyle/>
          <a:p>
            <a:pPr marL="0" indent="0" algn="l">
              <a:lnSpc>
                <a:spcPts val="5200"/>
              </a:lnSpc>
              <a:buNone/>
            </a:pPr>
            <a:r>
              <a:rPr lang="en-US" sz="4150" dirty="0">
                <a:solidFill>
                  <a:srgbClr val="F5F0F0"/>
                </a:solidFill>
                <a:latin typeface="Merriweather" pitchFamily="34" charset="0"/>
                <a:ea typeface="Merriweather" pitchFamily="34" charset="-122"/>
                <a:cs typeface="Merriweather" pitchFamily="34" charset="-120"/>
              </a:rPr>
              <a:t>Problématique : Le Paradoxe de la Conformité Réglementaire</a:t>
            </a:r>
            <a:endParaRPr lang="en-US" sz="4150" dirty="0"/>
          </a:p>
        </p:txBody>
      </p:sp>
      <p:sp>
        <p:nvSpPr>
          <p:cNvPr id="3" name="Text 1"/>
          <p:cNvSpPr/>
          <p:nvPr/>
        </p:nvSpPr>
        <p:spPr>
          <a:xfrm>
            <a:off x="744736" y="2686645"/>
            <a:ext cx="13140928" cy="68079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Ce constat soulève un </a:t>
            </a:r>
            <a:r>
              <a:rPr lang="en-US" sz="1650" b="1" dirty="0">
                <a:solidFill>
                  <a:srgbClr val="E2E6E9"/>
                </a:solidFill>
                <a:latin typeface="Merriweather" pitchFamily="34" charset="0"/>
                <a:ea typeface="Merriweather" pitchFamily="34" charset="-122"/>
                <a:cs typeface="Merriweather" pitchFamily="34" charset="-120"/>
              </a:rPr>
              <a:t>paradoxe inquiétant</a:t>
            </a:r>
            <a:r>
              <a:rPr lang="en-US" sz="1650" dirty="0">
                <a:solidFill>
                  <a:srgbClr val="E2E6E9"/>
                </a:solidFill>
                <a:latin typeface="Merriweather" pitchFamily="34" charset="0"/>
                <a:ea typeface="Merriweather" pitchFamily="34" charset="-122"/>
                <a:cs typeface="Merriweather" pitchFamily="34" charset="-120"/>
              </a:rPr>
              <a:t> : les compagnies aériennes respectent scrupuleusement les temps de repos légaux, et pourtant, les accidents liés à la fatigue persistent.</a:t>
            </a:r>
            <a:endParaRPr lang="en-US" sz="1650" dirty="0"/>
          </a:p>
        </p:txBody>
      </p:sp>
      <p:sp>
        <p:nvSpPr>
          <p:cNvPr id="4" name="Shape 2"/>
          <p:cNvSpPr/>
          <p:nvPr/>
        </p:nvSpPr>
        <p:spPr>
          <a:xfrm>
            <a:off x="744736" y="3606760"/>
            <a:ext cx="6464022" cy="2292906"/>
          </a:xfrm>
          <a:prstGeom prst="roundRect">
            <a:avLst>
              <a:gd name="adj" fmla="val 4786"/>
            </a:avLst>
          </a:prstGeom>
          <a:solidFill>
            <a:srgbClr val="09151A">
              <a:alpha val="95000"/>
            </a:srgbClr>
          </a:solidFill>
          <a:ln w="22860">
            <a:solidFill>
              <a:srgbClr val="194A99"/>
            </a:solidFill>
            <a:prstDash val="solid"/>
          </a:ln>
        </p:spPr>
      </p:sp>
      <p:sp>
        <p:nvSpPr>
          <p:cNvPr id="5" name="Shape 3"/>
          <p:cNvSpPr/>
          <p:nvPr/>
        </p:nvSpPr>
        <p:spPr>
          <a:xfrm>
            <a:off x="721876" y="3606760"/>
            <a:ext cx="91440" cy="2292906"/>
          </a:xfrm>
          <a:prstGeom prst="roundRect">
            <a:avLst>
              <a:gd name="adj" fmla="val 97742"/>
            </a:avLst>
          </a:prstGeom>
          <a:solidFill>
            <a:srgbClr val="609DFF"/>
          </a:solidFill>
          <a:ln/>
        </p:spPr>
      </p:sp>
      <p:sp>
        <p:nvSpPr>
          <p:cNvPr id="6" name="Text 4"/>
          <p:cNvSpPr/>
          <p:nvPr/>
        </p:nvSpPr>
        <p:spPr>
          <a:xfrm>
            <a:off x="1048941" y="3842385"/>
            <a:ext cx="2659856" cy="332423"/>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La Faille du Système</a:t>
            </a:r>
            <a:endParaRPr lang="en-US" sz="2050" dirty="0"/>
          </a:p>
        </p:txBody>
      </p:sp>
      <p:sp>
        <p:nvSpPr>
          <p:cNvPr id="7" name="Text 5"/>
          <p:cNvSpPr/>
          <p:nvPr/>
        </p:nvSpPr>
        <p:spPr>
          <a:xfrm>
            <a:off x="1048941" y="4302443"/>
            <a:ext cx="5924193" cy="136159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La conformité réglementaire ne garantit pas l'aptitude physiologique. Un pilote peut être légalement autorisé à voler tout en étant biologiquement épuisé (dette de sommeil, stress, perturbation des rythmes circadiens).</a:t>
            </a:r>
            <a:endParaRPr lang="en-US" sz="1650" dirty="0"/>
          </a:p>
        </p:txBody>
      </p:sp>
      <p:sp>
        <p:nvSpPr>
          <p:cNvPr id="8" name="Shape 6"/>
          <p:cNvSpPr/>
          <p:nvPr/>
        </p:nvSpPr>
        <p:spPr>
          <a:xfrm>
            <a:off x="7421523" y="3606760"/>
            <a:ext cx="6464141" cy="2292906"/>
          </a:xfrm>
          <a:prstGeom prst="roundRect">
            <a:avLst>
              <a:gd name="adj" fmla="val 4786"/>
            </a:avLst>
          </a:prstGeom>
          <a:solidFill>
            <a:srgbClr val="09151A">
              <a:alpha val="95000"/>
            </a:srgbClr>
          </a:solidFill>
          <a:ln w="22860">
            <a:solidFill>
              <a:srgbClr val="194A99"/>
            </a:solidFill>
            <a:prstDash val="solid"/>
          </a:ln>
        </p:spPr>
      </p:sp>
      <p:sp>
        <p:nvSpPr>
          <p:cNvPr id="9" name="Shape 7"/>
          <p:cNvSpPr/>
          <p:nvPr/>
        </p:nvSpPr>
        <p:spPr>
          <a:xfrm>
            <a:off x="7398663" y="3606760"/>
            <a:ext cx="91440" cy="2292906"/>
          </a:xfrm>
          <a:prstGeom prst="roundRect">
            <a:avLst>
              <a:gd name="adj" fmla="val 97742"/>
            </a:avLst>
          </a:prstGeom>
          <a:solidFill>
            <a:srgbClr val="609DFF"/>
          </a:solidFill>
          <a:ln/>
        </p:spPr>
      </p:sp>
      <p:sp>
        <p:nvSpPr>
          <p:cNvPr id="10" name="Text 8"/>
          <p:cNvSpPr/>
          <p:nvPr/>
        </p:nvSpPr>
        <p:spPr>
          <a:xfrm>
            <a:off x="7725728" y="3842385"/>
            <a:ext cx="2923103" cy="332423"/>
          </a:xfrm>
          <a:prstGeom prst="rect">
            <a:avLst/>
          </a:prstGeom>
          <a:noFill/>
          <a:ln/>
        </p:spPr>
        <p:txBody>
          <a:bodyPr wrap="none" lIns="0" tIns="0" rIns="0" bIns="0" rtlCol="0" anchor="t"/>
          <a:lstStyle/>
          <a:p>
            <a:pPr marL="0" indent="0" algn="l">
              <a:lnSpc>
                <a:spcPts val="2600"/>
              </a:lnSpc>
              <a:buNone/>
            </a:pPr>
            <a:r>
              <a:rPr lang="en-US" sz="2050" dirty="0">
                <a:solidFill>
                  <a:srgbClr val="E2E6E9"/>
                </a:solidFill>
                <a:latin typeface="Merriweather" pitchFamily="34" charset="0"/>
                <a:ea typeface="Merriweather" pitchFamily="34" charset="-122"/>
                <a:cs typeface="Merriweather" pitchFamily="34" charset="-120"/>
              </a:rPr>
              <a:t>Défaillance Silencieuse</a:t>
            </a:r>
            <a:endParaRPr lang="en-US" sz="2050" dirty="0"/>
          </a:p>
        </p:txBody>
      </p:sp>
      <p:sp>
        <p:nvSpPr>
          <p:cNvPr id="11" name="Text 9"/>
          <p:cNvSpPr/>
          <p:nvPr/>
        </p:nvSpPr>
        <p:spPr>
          <a:xfrm>
            <a:off x="7725728" y="4302443"/>
            <a:ext cx="5924312" cy="102119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Cette fatigue agit comme une "défaillance silencieuse" qui concerne près d'un accident sur cinq, compromettant la sécurité sans signes visibles préalables.</a:t>
            </a:r>
            <a:endParaRPr lang="en-US" sz="1650" dirty="0"/>
          </a:p>
        </p:txBody>
      </p:sp>
      <p:sp>
        <p:nvSpPr>
          <p:cNvPr id="12" name="Text 10"/>
          <p:cNvSpPr/>
          <p:nvPr/>
        </p:nvSpPr>
        <p:spPr>
          <a:xfrm>
            <a:off x="1063823" y="6378297"/>
            <a:ext cx="12821841" cy="680799"/>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Face à ce risque qui concerne près d'un accident sur cinq, la problématique centrale est la suivante : Comment dépasser la simple gestion administrative pour prédire scientifiquement l'état réel d'un pilote et ramener ce taux d'accident à zéro ?</a:t>
            </a:r>
            <a:endParaRPr lang="en-US" sz="1650" dirty="0"/>
          </a:p>
        </p:txBody>
      </p:sp>
      <p:sp>
        <p:nvSpPr>
          <p:cNvPr id="13" name="Shape 11"/>
          <p:cNvSpPr/>
          <p:nvPr/>
        </p:nvSpPr>
        <p:spPr>
          <a:xfrm>
            <a:off x="744736" y="6138982"/>
            <a:ext cx="22860" cy="1159431"/>
          </a:xfrm>
          <a:prstGeom prst="rect">
            <a:avLst/>
          </a:prstGeom>
          <a:solidFill>
            <a:srgbClr val="609DFF"/>
          </a:solidFill>
          <a:ln/>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1169" y="754737"/>
            <a:ext cx="9727763" cy="697468"/>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Objectif : Éliminer le Risque Humain</a:t>
            </a:r>
            <a:endParaRPr lang="en-US" sz="4350" dirty="0"/>
          </a:p>
        </p:txBody>
      </p:sp>
      <p:sp>
        <p:nvSpPr>
          <p:cNvPr id="3" name="Text 1"/>
          <p:cNvSpPr/>
          <p:nvPr/>
        </p:nvSpPr>
        <p:spPr>
          <a:xfrm>
            <a:off x="781169" y="1898571"/>
            <a:ext cx="13068062" cy="357188"/>
          </a:xfrm>
          <a:prstGeom prst="rect">
            <a:avLst/>
          </a:prstGeom>
          <a:noFill/>
          <a:ln/>
        </p:spPr>
        <p:txBody>
          <a:bodyPr wrap="non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L'objectif principal est de concevoir un outil d'aide à la décision pour les Centres de Contrôle des Opérations (OCC) afin de :</a:t>
            </a:r>
            <a:endParaRPr lang="en-US" sz="1750" dirty="0"/>
          </a:p>
        </p:txBody>
      </p:sp>
      <p:sp>
        <p:nvSpPr>
          <p:cNvPr id="4" name="Shape 2"/>
          <p:cNvSpPr/>
          <p:nvPr/>
        </p:nvSpPr>
        <p:spPr>
          <a:xfrm>
            <a:off x="781169" y="2506861"/>
            <a:ext cx="6422469" cy="2551033"/>
          </a:xfrm>
          <a:prstGeom prst="roundRect">
            <a:avLst>
              <a:gd name="adj" fmla="val 3675"/>
            </a:avLst>
          </a:prstGeom>
          <a:solidFill>
            <a:srgbClr val="003180"/>
          </a:solidFill>
          <a:ln w="7620">
            <a:solidFill>
              <a:srgbClr val="194A99"/>
            </a:solidFill>
            <a:prstDash val="solid"/>
          </a:ln>
        </p:spPr>
      </p:sp>
      <p:sp>
        <p:nvSpPr>
          <p:cNvPr id="5" name="Shape 3"/>
          <p:cNvSpPr/>
          <p:nvPr/>
        </p:nvSpPr>
        <p:spPr>
          <a:xfrm>
            <a:off x="1011912" y="2737604"/>
            <a:ext cx="669608" cy="669608"/>
          </a:xfrm>
          <a:prstGeom prst="roundRect">
            <a:avLst>
              <a:gd name="adj" fmla="val 13654385"/>
            </a:avLst>
          </a:prstGeom>
          <a:solidFill>
            <a:srgbClr val="609D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6102" y="2921675"/>
            <a:ext cx="301228" cy="301228"/>
          </a:xfrm>
          <a:prstGeom prst="rect">
            <a:avLst/>
          </a:prstGeom>
        </p:spPr>
      </p:pic>
      <p:sp>
        <p:nvSpPr>
          <p:cNvPr id="7" name="Text 4"/>
          <p:cNvSpPr/>
          <p:nvPr/>
        </p:nvSpPr>
        <p:spPr>
          <a:xfrm>
            <a:off x="1011912" y="3630335"/>
            <a:ext cx="3609380" cy="34861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Éliminer le Risque Humain</a:t>
            </a:r>
            <a:endParaRPr lang="en-US" sz="2150" dirty="0"/>
          </a:p>
        </p:txBody>
      </p:sp>
      <p:sp>
        <p:nvSpPr>
          <p:cNvPr id="8" name="Text 5"/>
          <p:cNvSpPr/>
          <p:nvPr/>
        </p:nvSpPr>
        <p:spPr>
          <a:xfrm>
            <a:off x="1011912" y="4112776"/>
            <a:ext cx="5960983" cy="714375"/>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Agir directement sur les causes responsables de ces 15-20% d'incidents liés à la fatigue des pilotes.</a:t>
            </a:r>
            <a:endParaRPr lang="en-US" sz="1750" dirty="0"/>
          </a:p>
        </p:txBody>
      </p:sp>
      <p:sp>
        <p:nvSpPr>
          <p:cNvPr id="9" name="Shape 6"/>
          <p:cNvSpPr/>
          <p:nvPr/>
        </p:nvSpPr>
        <p:spPr>
          <a:xfrm>
            <a:off x="7426762" y="2506861"/>
            <a:ext cx="6422469" cy="2551033"/>
          </a:xfrm>
          <a:prstGeom prst="roundRect">
            <a:avLst>
              <a:gd name="adj" fmla="val 3675"/>
            </a:avLst>
          </a:prstGeom>
          <a:solidFill>
            <a:srgbClr val="003180"/>
          </a:solidFill>
          <a:ln w="7620">
            <a:solidFill>
              <a:srgbClr val="194A99"/>
            </a:solidFill>
            <a:prstDash val="solid"/>
          </a:ln>
        </p:spPr>
      </p:sp>
      <p:sp>
        <p:nvSpPr>
          <p:cNvPr id="10" name="Shape 7"/>
          <p:cNvSpPr/>
          <p:nvPr/>
        </p:nvSpPr>
        <p:spPr>
          <a:xfrm>
            <a:off x="7657505" y="2737604"/>
            <a:ext cx="669608" cy="669608"/>
          </a:xfrm>
          <a:prstGeom prst="roundRect">
            <a:avLst>
              <a:gd name="adj" fmla="val 13654385"/>
            </a:avLst>
          </a:prstGeom>
          <a:solidFill>
            <a:srgbClr val="609DFF"/>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1694" y="2921675"/>
            <a:ext cx="301228" cy="301228"/>
          </a:xfrm>
          <a:prstGeom prst="rect">
            <a:avLst/>
          </a:prstGeom>
        </p:spPr>
      </p:pic>
      <p:sp>
        <p:nvSpPr>
          <p:cNvPr id="12" name="Text 8"/>
          <p:cNvSpPr/>
          <p:nvPr/>
        </p:nvSpPr>
        <p:spPr>
          <a:xfrm>
            <a:off x="7657505" y="3630335"/>
            <a:ext cx="2790111" cy="34861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Sécuriser les Vols</a:t>
            </a:r>
            <a:endParaRPr lang="en-US" sz="2150" dirty="0"/>
          </a:p>
        </p:txBody>
      </p:sp>
      <p:sp>
        <p:nvSpPr>
          <p:cNvPr id="13" name="Text 9"/>
          <p:cNvSpPr/>
          <p:nvPr/>
        </p:nvSpPr>
        <p:spPr>
          <a:xfrm>
            <a:off x="7657505" y="4112776"/>
            <a:ext cx="5960983" cy="714375"/>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Garantir qu'aucun avion ne décolle avec un commandant de bord aux réflexes amoindris.</a:t>
            </a:r>
            <a:endParaRPr lang="en-US" sz="1750" dirty="0"/>
          </a:p>
        </p:txBody>
      </p:sp>
      <p:sp>
        <p:nvSpPr>
          <p:cNvPr id="14" name="Shape 10"/>
          <p:cNvSpPr/>
          <p:nvPr/>
        </p:nvSpPr>
        <p:spPr>
          <a:xfrm>
            <a:off x="781169" y="5281017"/>
            <a:ext cx="13068062" cy="2193846"/>
          </a:xfrm>
          <a:prstGeom prst="roundRect">
            <a:avLst>
              <a:gd name="adj" fmla="val 4273"/>
            </a:avLst>
          </a:prstGeom>
          <a:solidFill>
            <a:srgbClr val="003180"/>
          </a:solidFill>
          <a:ln w="7620">
            <a:solidFill>
              <a:srgbClr val="194A99"/>
            </a:solidFill>
            <a:prstDash val="solid"/>
          </a:ln>
        </p:spPr>
      </p:sp>
      <p:sp>
        <p:nvSpPr>
          <p:cNvPr id="15" name="Shape 11"/>
          <p:cNvSpPr/>
          <p:nvPr/>
        </p:nvSpPr>
        <p:spPr>
          <a:xfrm>
            <a:off x="1011912" y="5511760"/>
            <a:ext cx="669608" cy="669608"/>
          </a:xfrm>
          <a:prstGeom prst="roundRect">
            <a:avLst>
              <a:gd name="adj" fmla="val 13654385"/>
            </a:avLst>
          </a:prstGeom>
          <a:solidFill>
            <a:srgbClr val="609DFF"/>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102" y="5695831"/>
            <a:ext cx="301228" cy="301228"/>
          </a:xfrm>
          <a:prstGeom prst="rect">
            <a:avLst/>
          </a:prstGeom>
        </p:spPr>
      </p:pic>
      <p:sp>
        <p:nvSpPr>
          <p:cNvPr id="17" name="Text 12"/>
          <p:cNvSpPr/>
          <p:nvPr/>
        </p:nvSpPr>
        <p:spPr>
          <a:xfrm>
            <a:off x="1011912" y="6404491"/>
            <a:ext cx="3171825" cy="348615"/>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Anticiper pour Protéger</a:t>
            </a:r>
            <a:endParaRPr lang="en-US" sz="2150" dirty="0"/>
          </a:p>
        </p:txBody>
      </p:sp>
      <p:sp>
        <p:nvSpPr>
          <p:cNvPr id="18" name="Text 13"/>
          <p:cNvSpPr/>
          <p:nvPr/>
        </p:nvSpPr>
        <p:spPr>
          <a:xfrm>
            <a:off x="1011912" y="6886932"/>
            <a:ext cx="12606576" cy="357188"/>
          </a:xfrm>
          <a:prstGeom prst="rect">
            <a:avLst/>
          </a:prstGeom>
          <a:noFill/>
          <a:ln/>
        </p:spPr>
        <p:txBody>
          <a:bodyPr wrap="non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Passer d'une approche réactive à une approche prédictive grâce à la donnée et à l'Intelligence Artificielle.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3798" y="926068"/>
            <a:ext cx="8637865"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Solution Proposée : SheJoy AI</a:t>
            </a:r>
            <a:endParaRPr lang="en-US" sz="4850" dirty="0"/>
          </a:p>
        </p:txBody>
      </p:sp>
      <p:sp>
        <p:nvSpPr>
          <p:cNvPr id="3" name="Text 1"/>
          <p:cNvSpPr/>
          <p:nvPr/>
        </p:nvSpPr>
        <p:spPr>
          <a:xfrm>
            <a:off x="863798" y="2190988"/>
            <a:ext cx="129028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Pour répondre à cette problématique, nous proposons </a:t>
            </a:r>
            <a:r>
              <a:rPr lang="en-US" sz="1900" b="1" dirty="0">
                <a:solidFill>
                  <a:srgbClr val="E2E6E9"/>
                </a:solidFill>
                <a:latin typeface="Merriweather" pitchFamily="34" charset="0"/>
                <a:ea typeface="Merriweather" pitchFamily="34" charset="-122"/>
                <a:cs typeface="Merriweather" pitchFamily="34" charset="-120"/>
              </a:rPr>
              <a:t>SheJoy AI</a:t>
            </a:r>
            <a:r>
              <a:rPr lang="en-US" sz="1900" dirty="0">
                <a:solidFill>
                  <a:srgbClr val="E2E6E9"/>
                </a:solidFill>
                <a:latin typeface="Merriweather" pitchFamily="34" charset="0"/>
                <a:ea typeface="Merriweather" pitchFamily="34" charset="-122"/>
                <a:cs typeface="Merriweather" pitchFamily="34" charset="-120"/>
              </a:rPr>
              <a:t>, une solution innovante basée sur l'Intelligence Artificielle. Notre approche ne se contente pas de vérifier des horaires ; nous avons entraîné un modèle de Machine Learning (</a:t>
            </a:r>
            <a:r>
              <a:rPr lang="en-US" sz="1900" b="1" dirty="0">
                <a:solidFill>
                  <a:srgbClr val="E2E6E9"/>
                </a:solidFill>
                <a:latin typeface="Merriweather" pitchFamily="34" charset="0"/>
                <a:ea typeface="Merriweather" pitchFamily="34" charset="-122"/>
                <a:cs typeface="Merriweather" pitchFamily="34" charset="-120"/>
              </a:rPr>
              <a:t>Random Forest</a:t>
            </a:r>
            <a:r>
              <a:rPr lang="en-US" sz="1900" dirty="0">
                <a:solidFill>
                  <a:srgbClr val="E2E6E9"/>
                </a:solidFill>
                <a:latin typeface="Merriweather" pitchFamily="34" charset="0"/>
                <a:ea typeface="Merriweather" pitchFamily="34" charset="-122"/>
                <a:cs typeface="Merriweather" pitchFamily="34" charset="-120"/>
              </a:rPr>
              <a:t>) capable d'analyser et de croiser des données complexes.</a:t>
            </a:r>
            <a:endParaRPr lang="en-US" sz="1900" dirty="0"/>
          </a:p>
        </p:txBody>
      </p:sp>
      <p:sp>
        <p:nvSpPr>
          <p:cNvPr id="4" name="Shape 2"/>
          <p:cNvSpPr/>
          <p:nvPr/>
        </p:nvSpPr>
        <p:spPr>
          <a:xfrm>
            <a:off x="863798" y="3653076"/>
            <a:ext cx="555308" cy="555308"/>
          </a:xfrm>
          <a:prstGeom prst="roundRect">
            <a:avLst>
              <a:gd name="adj" fmla="val 18669"/>
            </a:avLst>
          </a:prstGeom>
          <a:solidFill>
            <a:srgbClr val="003180"/>
          </a:solidFill>
          <a:ln w="15240">
            <a:solidFill>
              <a:srgbClr val="194A99"/>
            </a:solidFill>
            <a:prstDash val="solid"/>
          </a:ln>
        </p:spPr>
      </p:sp>
      <p:sp>
        <p:nvSpPr>
          <p:cNvPr id="5" name="Text 3"/>
          <p:cNvSpPr/>
          <p:nvPr/>
        </p:nvSpPr>
        <p:spPr>
          <a:xfrm>
            <a:off x="1665923" y="373784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Bouclier Prédictif</a:t>
            </a:r>
            <a:endParaRPr lang="en-US" sz="2400" dirty="0"/>
          </a:p>
        </p:txBody>
      </p:sp>
      <p:sp>
        <p:nvSpPr>
          <p:cNvPr id="6" name="Text 4"/>
          <p:cNvSpPr/>
          <p:nvPr/>
        </p:nvSpPr>
        <p:spPr>
          <a:xfrm>
            <a:off x="1665923" y="4271367"/>
            <a:ext cx="329315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Calcule un "Score de Fatigue" précis pour chaque pilote avant le service</a:t>
            </a:r>
            <a:endParaRPr lang="en-US" sz="1900" dirty="0"/>
          </a:p>
        </p:txBody>
      </p:sp>
      <p:sp>
        <p:nvSpPr>
          <p:cNvPr id="7" name="Shape 5"/>
          <p:cNvSpPr/>
          <p:nvPr/>
        </p:nvSpPr>
        <p:spPr>
          <a:xfrm>
            <a:off x="5267563" y="3653076"/>
            <a:ext cx="555308" cy="555308"/>
          </a:xfrm>
          <a:prstGeom prst="roundRect">
            <a:avLst>
              <a:gd name="adj" fmla="val 18669"/>
            </a:avLst>
          </a:prstGeom>
          <a:solidFill>
            <a:srgbClr val="003180"/>
          </a:solidFill>
          <a:ln w="15240">
            <a:solidFill>
              <a:srgbClr val="194A99"/>
            </a:solidFill>
            <a:prstDash val="solid"/>
          </a:ln>
        </p:spPr>
      </p:sp>
      <p:sp>
        <p:nvSpPr>
          <p:cNvPr id="8" name="Text 6"/>
          <p:cNvSpPr/>
          <p:nvPr/>
        </p:nvSpPr>
        <p:spPr>
          <a:xfrm>
            <a:off x="6069687" y="3737848"/>
            <a:ext cx="32931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Évaluation Temps Réel</a:t>
            </a:r>
            <a:endParaRPr lang="en-US" sz="2400" dirty="0"/>
          </a:p>
        </p:txBody>
      </p:sp>
      <p:sp>
        <p:nvSpPr>
          <p:cNvPr id="9" name="Text 7"/>
          <p:cNvSpPr/>
          <p:nvPr/>
        </p:nvSpPr>
        <p:spPr>
          <a:xfrm>
            <a:off x="6069687" y="4656892"/>
            <a:ext cx="3293150"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Évalue l'aptitude en temps réel (J-0) ou prévisionnel (J-3, J-7)</a:t>
            </a:r>
            <a:endParaRPr lang="en-US" sz="1900" dirty="0"/>
          </a:p>
        </p:txBody>
      </p:sp>
      <p:sp>
        <p:nvSpPr>
          <p:cNvPr id="10" name="Shape 8"/>
          <p:cNvSpPr/>
          <p:nvPr/>
        </p:nvSpPr>
        <p:spPr>
          <a:xfrm>
            <a:off x="9671328" y="3653076"/>
            <a:ext cx="555308" cy="555308"/>
          </a:xfrm>
          <a:prstGeom prst="roundRect">
            <a:avLst>
              <a:gd name="adj" fmla="val 18669"/>
            </a:avLst>
          </a:prstGeom>
          <a:solidFill>
            <a:srgbClr val="003180"/>
          </a:solidFill>
          <a:ln w="15240">
            <a:solidFill>
              <a:srgbClr val="194A99"/>
            </a:solidFill>
            <a:prstDash val="solid"/>
          </a:ln>
        </p:spPr>
      </p:sp>
      <p:sp>
        <p:nvSpPr>
          <p:cNvPr id="11" name="Text 9"/>
          <p:cNvSpPr/>
          <p:nvPr/>
        </p:nvSpPr>
        <p:spPr>
          <a:xfrm>
            <a:off x="10473452" y="3737848"/>
            <a:ext cx="3293150"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Remplacement Automatique</a:t>
            </a:r>
            <a:endParaRPr lang="en-US" sz="2400" dirty="0"/>
          </a:p>
        </p:txBody>
      </p:sp>
      <p:sp>
        <p:nvSpPr>
          <p:cNvPr id="12" name="Text 10"/>
          <p:cNvSpPr/>
          <p:nvPr/>
        </p:nvSpPr>
        <p:spPr>
          <a:xfrm>
            <a:off x="10473452" y="4656892"/>
            <a:ext cx="3293150"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 cas de risque avéré, suggère automatiquement des stratégies de remplacement</a:t>
            </a:r>
            <a:endParaRPr lang="en-US" sz="1900" dirty="0"/>
          </a:p>
        </p:txBody>
      </p:sp>
      <p:sp>
        <p:nvSpPr>
          <p:cNvPr id="13" name="Text 11"/>
          <p:cNvSpPr/>
          <p:nvPr/>
        </p:nvSpPr>
        <p:spPr>
          <a:xfrm>
            <a:off x="863798" y="6513790"/>
            <a:ext cx="129028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Cet outil est destiné au Duty Manager des Centres de Contrôle des Opérations (OCC) de la compagnie aérienne, lui permettant de prendre des décisions éclairées et rapides pour garantir la sécurité des vols.</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0562" y="542568"/>
            <a:ext cx="9076134" cy="616506"/>
          </a:xfrm>
          <a:prstGeom prst="rect">
            <a:avLst/>
          </a:prstGeom>
          <a:noFill/>
          <a:ln/>
        </p:spPr>
        <p:txBody>
          <a:bodyPr wrap="non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Fonctionnalités Principales : SheJoy AI</a:t>
            </a:r>
            <a:endParaRPr lang="en-US" sz="3850" dirty="0"/>
          </a:p>
        </p:txBody>
      </p:sp>
      <p:sp>
        <p:nvSpPr>
          <p:cNvPr id="3" name="Text 1"/>
          <p:cNvSpPr/>
          <p:nvPr/>
        </p:nvSpPr>
        <p:spPr>
          <a:xfrm>
            <a:off x="690562" y="1553647"/>
            <a:ext cx="13249275" cy="315635"/>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Notre solution s'articule autour de quatre piliers majeurs, alimentés par notre algorithme d'Intelligence Artificielle.</a:t>
            </a:r>
            <a:endParaRPr lang="en-US" sz="1550" dirty="0"/>
          </a:p>
        </p:txBody>
      </p:sp>
      <p:sp>
        <p:nvSpPr>
          <p:cNvPr id="4" name="Shape 2"/>
          <p:cNvSpPr/>
          <p:nvPr/>
        </p:nvSpPr>
        <p:spPr>
          <a:xfrm>
            <a:off x="690562" y="2091214"/>
            <a:ext cx="789265" cy="1452563"/>
          </a:xfrm>
          <a:prstGeom prst="roundRect">
            <a:avLst>
              <a:gd name="adj" fmla="val 360015"/>
            </a:avLst>
          </a:prstGeom>
          <a:solidFill>
            <a:srgbClr val="003180"/>
          </a:solidFill>
          <a:ln w="7620">
            <a:solidFill>
              <a:srgbClr val="194A99"/>
            </a:solidFill>
            <a:prstDash val="solid"/>
          </a:ln>
        </p:spPr>
      </p:sp>
      <p:sp>
        <p:nvSpPr>
          <p:cNvPr id="5" name="Text 3"/>
          <p:cNvSpPr/>
          <p:nvPr/>
        </p:nvSpPr>
        <p:spPr>
          <a:xfrm>
            <a:off x="937260" y="2632472"/>
            <a:ext cx="295870" cy="369927"/>
          </a:xfrm>
          <a:prstGeom prst="rect">
            <a:avLst/>
          </a:prstGeom>
          <a:noFill/>
          <a:ln/>
        </p:spPr>
        <p:txBody>
          <a:bodyPr wrap="none" lIns="0" tIns="0" rIns="0" bIns="0" rtlCol="0" anchor="t"/>
          <a:lstStyle/>
          <a:p>
            <a:pPr marL="0" indent="0" algn="l">
              <a:lnSpc>
                <a:spcPts val="2300"/>
              </a:lnSpc>
              <a:buNone/>
            </a:pPr>
            <a:r>
              <a:rPr lang="en-US" sz="2300" dirty="0">
                <a:solidFill>
                  <a:srgbClr val="E2E6E9"/>
                </a:solidFill>
                <a:latin typeface="Merriweather" pitchFamily="34" charset="0"/>
                <a:ea typeface="Merriweather" pitchFamily="34" charset="-122"/>
                <a:cs typeface="Merriweather" pitchFamily="34" charset="-120"/>
              </a:rPr>
              <a:t>1</a:t>
            </a:r>
            <a:endParaRPr lang="en-US" sz="2300" dirty="0"/>
          </a:p>
        </p:txBody>
      </p:sp>
      <p:sp>
        <p:nvSpPr>
          <p:cNvPr id="6" name="Text 4"/>
          <p:cNvSpPr/>
          <p:nvPr/>
        </p:nvSpPr>
        <p:spPr>
          <a:xfrm>
            <a:off x="1677114" y="2288500"/>
            <a:ext cx="5912168" cy="308372"/>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Analyse Prédictive et Scoring de Fatigue (Cœur IA)</a:t>
            </a:r>
            <a:endParaRPr lang="en-US" sz="1900" dirty="0"/>
          </a:p>
        </p:txBody>
      </p:sp>
      <p:sp>
        <p:nvSpPr>
          <p:cNvPr id="7" name="Text 5"/>
          <p:cNvSpPr/>
          <p:nvPr/>
        </p:nvSpPr>
        <p:spPr>
          <a:xfrm>
            <a:off x="1677114" y="2715220"/>
            <a:ext cx="12262723" cy="631269"/>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Utilisation d'un modèle </a:t>
            </a:r>
            <a:r>
              <a:rPr lang="en-US" sz="1550" b="1" dirty="0">
                <a:solidFill>
                  <a:srgbClr val="E2E6E9"/>
                </a:solidFill>
                <a:latin typeface="Merriweather" pitchFamily="34" charset="0"/>
                <a:ea typeface="Merriweather" pitchFamily="34" charset="-122"/>
                <a:cs typeface="Merriweather" pitchFamily="34" charset="-120"/>
              </a:rPr>
              <a:t>Random Forest Regressor</a:t>
            </a:r>
            <a:r>
              <a:rPr lang="en-US" sz="1550" dirty="0">
                <a:solidFill>
                  <a:srgbClr val="E2E6E9"/>
                </a:solidFill>
                <a:latin typeface="Merriweather" pitchFamily="34" charset="0"/>
                <a:ea typeface="Merriweather" pitchFamily="34" charset="-122"/>
                <a:cs typeface="Merriweather" pitchFamily="34" charset="-120"/>
              </a:rPr>
              <a:t> pour générer un "Score de Fatigue" précis et classifier les pilotes comme "Apte" ou "Non Apte".</a:t>
            </a:r>
            <a:endParaRPr lang="en-US" sz="1550" dirty="0"/>
          </a:p>
        </p:txBody>
      </p:sp>
      <p:sp>
        <p:nvSpPr>
          <p:cNvPr id="8" name="Shape 6"/>
          <p:cNvSpPr/>
          <p:nvPr/>
        </p:nvSpPr>
        <p:spPr>
          <a:xfrm>
            <a:off x="690562" y="3741063"/>
            <a:ext cx="789265" cy="1183838"/>
          </a:xfrm>
          <a:prstGeom prst="roundRect">
            <a:avLst>
              <a:gd name="adj" fmla="val 360015"/>
            </a:avLst>
          </a:prstGeom>
          <a:solidFill>
            <a:srgbClr val="003180"/>
          </a:solidFill>
          <a:ln w="7620">
            <a:solidFill>
              <a:srgbClr val="194A99"/>
            </a:solidFill>
            <a:prstDash val="solid"/>
          </a:ln>
        </p:spPr>
      </p:sp>
      <p:sp>
        <p:nvSpPr>
          <p:cNvPr id="9" name="Text 7"/>
          <p:cNvSpPr/>
          <p:nvPr/>
        </p:nvSpPr>
        <p:spPr>
          <a:xfrm>
            <a:off x="937260" y="4148018"/>
            <a:ext cx="295870" cy="369927"/>
          </a:xfrm>
          <a:prstGeom prst="rect">
            <a:avLst/>
          </a:prstGeom>
          <a:noFill/>
          <a:ln/>
        </p:spPr>
        <p:txBody>
          <a:bodyPr wrap="none" lIns="0" tIns="0" rIns="0" bIns="0" rtlCol="0" anchor="t"/>
          <a:lstStyle/>
          <a:p>
            <a:pPr marL="0" indent="0" algn="l">
              <a:lnSpc>
                <a:spcPts val="2300"/>
              </a:lnSpc>
              <a:buNone/>
            </a:pPr>
            <a:r>
              <a:rPr lang="en-US" sz="2300" dirty="0">
                <a:solidFill>
                  <a:srgbClr val="E2E6E9"/>
                </a:solidFill>
                <a:latin typeface="Merriweather" pitchFamily="34" charset="0"/>
                <a:ea typeface="Merriweather" pitchFamily="34" charset="-122"/>
                <a:cs typeface="Merriweather" pitchFamily="34" charset="-120"/>
              </a:rPr>
              <a:t>2</a:t>
            </a:r>
            <a:endParaRPr lang="en-US" sz="2300" dirty="0"/>
          </a:p>
        </p:txBody>
      </p:sp>
      <p:sp>
        <p:nvSpPr>
          <p:cNvPr id="10" name="Text 8"/>
          <p:cNvSpPr/>
          <p:nvPr/>
        </p:nvSpPr>
        <p:spPr>
          <a:xfrm>
            <a:off x="1677114" y="3938349"/>
            <a:ext cx="5156835" cy="308372"/>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Gestion Temporelle Multi-Horizons (Radar)</a:t>
            </a:r>
            <a:endParaRPr lang="en-US" sz="1900" dirty="0"/>
          </a:p>
        </p:txBody>
      </p:sp>
      <p:sp>
        <p:nvSpPr>
          <p:cNvPr id="11" name="Text 9"/>
          <p:cNvSpPr/>
          <p:nvPr/>
        </p:nvSpPr>
        <p:spPr>
          <a:xfrm>
            <a:off x="1677114" y="4365069"/>
            <a:ext cx="12262723" cy="315635"/>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Flexibilité d'analyse J-0 (temps réel), J-3 et J-7 (prévisionnel) pour anticiper et ajuster les plannings sans stress.</a:t>
            </a:r>
            <a:endParaRPr lang="en-US" sz="1550" dirty="0"/>
          </a:p>
        </p:txBody>
      </p:sp>
      <p:sp>
        <p:nvSpPr>
          <p:cNvPr id="12" name="Shape 10"/>
          <p:cNvSpPr/>
          <p:nvPr/>
        </p:nvSpPr>
        <p:spPr>
          <a:xfrm>
            <a:off x="690562" y="5122188"/>
            <a:ext cx="789265" cy="1183838"/>
          </a:xfrm>
          <a:prstGeom prst="roundRect">
            <a:avLst>
              <a:gd name="adj" fmla="val 360015"/>
            </a:avLst>
          </a:prstGeom>
          <a:solidFill>
            <a:srgbClr val="003180"/>
          </a:solidFill>
          <a:ln w="7620">
            <a:solidFill>
              <a:srgbClr val="194A99"/>
            </a:solidFill>
            <a:prstDash val="solid"/>
          </a:ln>
        </p:spPr>
      </p:sp>
      <p:sp>
        <p:nvSpPr>
          <p:cNvPr id="13" name="Text 11"/>
          <p:cNvSpPr/>
          <p:nvPr/>
        </p:nvSpPr>
        <p:spPr>
          <a:xfrm>
            <a:off x="937260" y="5529143"/>
            <a:ext cx="295870" cy="369927"/>
          </a:xfrm>
          <a:prstGeom prst="rect">
            <a:avLst/>
          </a:prstGeom>
          <a:noFill/>
          <a:ln/>
        </p:spPr>
        <p:txBody>
          <a:bodyPr wrap="none" lIns="0" tIns="0" rIns="0" bIns="0" rtlCol="0" anchor="t"/>
          <a:lstStyle/>
          <a:p>
            <a:pPr marL="0" indent="0" algn="l">
              <a:lnSpc>
                <a:spcPts val="2300"/>
              </a:lnSpc>
              <a:buNone/>
            </a:pPr>
            <a:r>
              <a:rPr lang="en-US" sz="2300" dirty="0">
                <a:solidFill>
                  <a:srgbClr val="E2E6E9"/>
                </a:solidFill>
                <a:latin typeface="Merriweather" pitchFamily="34" charset="0"/>
                <a:ea typeface="Merriweather" pitchFamily="34" charset="-122"/>
                <a:cs typeface="Merriweather" pitchFamily="34" charset="-120"/>
              </a:rPr>
              <a:t>3</a:t>
            </a:r>
            <a:endParaRPr lang="en-US" sz="2300" dirty="0"/>
          </a:p>
        </p:txBody>
      </p:sp>
      <p:sp>
        <p:nvSpPr>
          <p:cNvPr id="14" name="Text 12"/>
          <p:cNvSpPr/>
          <p:nvPr/>
        </p:nvSpPr>
        <p:spPr>
          <a:xfrm>
            <a:off x="1677114" y="5319474"/>
            <a:ext cx="6935153" cy="308372"/>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Système de Recommandation Intelligente (Remplacement)</a:t>
            </a:r>
            <a:endParaRPr lang="en-US" sz="1900" dirty="0"/>
          </a:p>
        </p:txBody>
      </p:sp>
      <p:sp>
        <p:nvSpPr>
          <p:cNvPr id="15" name="Text 13"/>
          <p:cNvSpPr/>
          <p:nvPr/>
        </p:nvSpPr>
        <p:spPr>
          <a:xfrm>
            <a:off x="1677114" y="5746194"/>
            <a:ext cx="12262723" cy="315635"/>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Identification automatique et vérification instantanée des pilotes disponibles et aptes en cas de risque détecté.</a:t>
            </a:r>
            <a:endParaRPr lang="en-US" sz="1550" dirty="0"/>
          </a:p>
        </p:txBody>
      </p:sp>
      <p:sp>
        <p:nvSpPr>
          <p:cNvPr id="16" name="Shape 14"/>
          <p:cNvSpPr/>
          <p:nvPr/>
        </p:nvSpPr>
        <p:spPr>
          <a:xfrm>
            <a:off x="690562" y="6503313"/>
            <a:ext cx="789265" cy="1183838"/>
          </a:xfrm>
          <a:prstGeom prst="roundRect">
            <a:avLst>
              <a:gd name="adj" fmla="val 360015"/>
            </a:avLst>
          </a:prstGeom>
          <a:solidFill>
            <a:srgbClr val="003180"/>
          </a:solidFill>
          <a:ln w="7620">
            <a:solidFill>
              <a:srgbClr val="194A99"/>
            </a:solidFill>
            <a:prstDash val="solid"/>
          </a:ln>
        </p:spPr>
      </p:sp>
      <p:sp>
        <p:nvSpPr>
          <p:cNvPr id="17" name="Text 15"/>
          <p:cNvSpPr/>
          <p:nvPr/>
        </p:nvSpPr>
        <p:spPr>
          <a:xfrm>
            <a:off x="937260" y="6910268"/>
            <a:ext cx="295870" cy="369927"/>
          </a:xfrm>
          <a:prstGeom prst="rect">
            <a:avLst/>
          </a:prstGeom>
          <a:noFill/>
          <a:ln/>
        </p:spPr>
        <p:txBody>
          <a:bodyPr wrap="none" lIns="0" tIns="0" rIns="0" bIns="0" rtlCol="0" anchor="t"/>
          <a:lstStyle/>
          <a:p>
            <a:pPr marL="0" indent="0" algn="l">
              <a:lnSpc>
                <a:spcPts val="2300"/>
              </a:lnSpc>
              <a:buNone/>
            </a:pPr>
            <a:r>
              <a:rPr lang="en-US" sz="2300" dirty="0">
                <a:solidFill>
                  <a:srgbClr val="E2E6E9"/>
                </a:solidFill>
                <a:latin typeface="Merriweather" pitchFamily="34" charset="0"/>
                <a:ea typeface="Merriweather" pitchFamily="34" charset="-122"/>
                <a:cs typeface="Merriweather" pitchFamily="34" charset="-120"/>
              </a:rPr>
              <a:t>4</a:t>
            </a:r>
            <a:endParaRPr lang="en-US" sz="2300" dirty="0"/>
          </a:p>
        </p:txBody>
      </p:sp>
      <p:sp>
        <p:nvSpPr>
          <p:cNvPr id="18" name="Text 16"/>
          <p:cNvSpPr/>
          <p:nvPr/>
        </p:nvSpPr>
        <p:spPr>
          <a:xfrm>
            <a:off x="1677114" y="6700599"/>
            <a:ext cx="5430917" cy="308372"/>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Tableau de Bord et Traçabilité (Journalisation)</a:t>
            </a:r>
            <a:endParaRPr lang="en-US" sz="1900" dirty="0"/>
          </a:p>
        </p:txBody>
      </p:sp>
      <p:sp>
        <p:nvSpPr>
          <p:cNvPr id="19" name="Text 17"/>
          <p:cNvSpPr/>
          <p:nvPr/>
        </p:nvSpPr>
        <p:spPr>
          <a:xfrm>
            <a:off x="1677114" y="7127319"/>
            <a:ext cx="12262723" cy="315635"/>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Interface visuelle intuitive avec code couleur et enregistrement sécurisé de toutes les actions pour une transparence totale.</a:t>
            </a:r>
            <a:endParaRPr lang="en-US" sz="15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566154"/>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SheJoy AI : La Feuille de Route pour l'Avenir</a:t>
            </a:r>
            <a:endParaRPr lang="en-US" sz="4850" dirty="0"/>
          </a:p>
        </p:txBody>
      </p:sp>
      <p:sp>
        <p:nvSpPr>
          <p:cNvPr id="4" name="Text 1"/>
          <p:cNvSpPr/>
          <p:nvPr/>
        </p:nvSpPr>
        <p:spPr>
          <a:xfrm>
            <a:off x="863798" y="4478893"/>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Notre prototype démontre la faisabilité technique. Voici nos perspectives d'évolution pour une solution encore plus robuste et conviviale.</a:t>
            </a:r>
            <a:endParaRPr lang="en-US" sz="1900" dirty="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479" y="760809"/>
            <a:ext cx="12947452" cy="703183"/>
          </a:xfrm>
          <a:prstGeom prst="rect">
            <a:avLst/>
          </a:prstGeom>
          <a:noFill/>
          <a:ln/>
        </p:spPr>
        <p:txBody>
          <a:bodyPr wrap="none" lIns="0" tIns="0" rIns="0" bIns="0" rtlCol="0" anchor="t"/>
          <a:lstStyle/>
          <a:p>
            <a:pPr marL="0" indent="0" algn="l">
              <a:lnSpc>
                <a:spcPts val="5500"/>
              </a:lnSpc>
              <a:buNone/>
            </a:pPr>
            <a:r>
              <a:rPr lang="en-US" sz="4400" dirty="0">
                <a:solidFill>
                  <a:srgbClr val="F5F0F0"/>
                </a:solidFill>
                <a:latin typeface="Merriweather" pitchFamily="34" charset="0"/>
                <a:ea typeface="Merriweather" pitchFamily="34" charset="-122"/>
                <a:cs typeface="Merriweather" pitchFamily="34" charset="-120"/>
              </a:rPr>
              <a:t>Améliorations Clés de l'Interface et des Données</a:t>
            </a:r>
            <a:endParaRPr lang="en-US" sz="4400" dirty="0"/>
          </a:p>
        </p:txBody>
      </p:sp>
      <p:sp>
        <p:nvSpPr>
          <p:cNvPr id="3" name="Shape 1"/>
          <p:cNvSpPr/>
          <p:nvPr/>
        </p:nvSpPr>
        <p:spPr>
          <a:xfrm>
            <a:off x="7299960" y="1913930"/>
            <a:ext cx="30480" cy="5554742"/>
          </a:xfrm>
          <a:prstGeom prst="roundRect">
            <a:avLst>
              <a:gd name="adj" fmla="val 310071"/>
            </a:avLst>
          </a:prstGeom>
          <a:solidFill>
            <a:srgbClr val="194A99"/>
          </a:solidFill>
          <a:ln/>
        </p:spPr>
      </p:sp>
      <p:sp>
        <p:nvSpPr>
          <p:cNvPr id="4" name="Shape 2"/>
          <p:cNvSpPr/>
          <p:nvPr/>
        </p:nvSpPr>
        <p:spPr>
          <a:xfrm>
            <a:off x="6895743" y="2151817"/>
            <a:ext cx="449937" cy="30480"/>
          </a:xfrm>
          <a:prstGeom prst="roundRect">
            <a:avLst>
              <a:gd name="adj" fmla="val 310071"/>
            </a:avLst>
          </a:prstGeom>
          <a:solidFill>
            <a:srgbClr val="194A99"/>
          </a:solidFill>
          <a:ln/>
        </p:spPr>
      </p:sp>
      <p:sp>
        <p:nvSpPr>
          <p:cNvPr id="5" name="Shape 3"/>
          <p:cNvSpPr/>
          <p:nvPr/>
        </p:nvSpPr>
        <p:spPr>
          <a:xfrm>
            <a:off x="7230844" y="2082701"/>
            <a:ext cx="168712" cy="168712"/>
          </a:xfrm>
          <a:prstGeom prst="roundRect">
            <a:avLst>
              <a:gd name="adj" fmla="val 270994"/>
            </a:avLst>
          </a:prstGeom>
          <a:solidFill>
            <a:srgbClr val="609DFF"/>
          </a:solidFill>
          <a:ln/>
        </p:spPr>
      </p:sp>
      <p:sp>
        <p:nvSpPr>
          <p:cNvPr id="6" name="Text 4"/>
          <p:cNvSpPr/>
          <p:nvPr/>
        </p:nvSpPr>
        <p:spPr>
          <a:xfrm>
            <a:off x="3039070" y="1991201"/>
            <a:ext cx="3376136" cy="351472"/>
          </a:xfrm>
          <a:prstGeom prst="rect">
            <a:avLst/>
          </a:prstGeom>
          <a:noFill/>
          <a:ln/>
        </p:spPr>
        <p:txBody>
          <a:bodyPr wrap="none" lIns="0" tIns="0" rIns="0" bIns="0" rtlCol="0" anchor="t"/>
          <a:lstStyle/>
          <a:p>
            <a:pPr marL="0" indent="0" algn="r">
              <a:lnSpc>
                <a:spcPts val="2750"/>
              </a:lnSpc>
              <a:buNone/>
            </a:pPr>
            <a:r>
              <a:rPr lang="en-US" sz="2200" dirty="0">
                <a:solidFill>
                  <a:srgbClr val="E2E6E9"/>
                </a:solidFill>
                <a:latin typeface="Merriweather" pitchFamily="34" charset="0"/>
                <a:ea typeface="Merriweather" pitchFamily="34" charset="-122"/>
                <a:cs typeface="Merriweather" pitchFamily="34" charset="-120"/>
              </a:rPr>
              <a:t>Interface Web Interactive</a:t>
            </a:r>
            <a:endParaRPr lang="en-US" sz="2200" dirty="0"/>
          </a:p>
        </p:txBody>
      </p:sp>
      <p:sp>
        <p:nvSpPr>
          <p:cNvPr id="7" name="Text 5"/>
          <p:cNvSpPr/>
          <p:nvPr/>
        </p:nvSpPr>
        <p:spPr>
          <a:xfrm>
            <a:off x="787479" y="2477572"/>
            <a:ext cx="5627727" cy="1080135"/>
          </a:xfrm>
          <a:prstGeom prst="rect">
            <a:avLst/>
          </a:prstGeom>
          <a:noFill/>
          <a:ln/>
        </p:spPr>
        <p:txBody>
          <a:bodyPr wrap="square" lIns="0" tIns="0" rIns="0" bIns="0" rtlCol="0" anchor="t"/>
          <a:lstStyle/>
          <a:p>
            <a:pPr marL="0" indent="0" algn="r">
              <a:lnSpc>
                <a:spcPts val="2800"/>
              </a:lnSpc>
              <a:buNone/>
            </a:pPr>
            <a:r>
              <a:rPr lang="en-US" sz="1750" dirty="0">
                <a:solidFill>
                  <a:srgbClr val="E2E6E9"/>
                </a:solidFill>
                <a:latin typeface="Merriweather" pitchFamily="34" charset="0"/>
                <a:ea typeface="Merriweather" pitchFamily="34" charset="-122"/>
                <a:cs typeface="Merriweather" pitchFamily="34" charset="-120"/>
              </a:rPr>
              <a:t>Développement d'un </a:t>
            </a:r>
            <a:r>
              <a:rPr lang="en-US" sz="1750" b="1" dirty="0">
                <a:solidFill>
                  <a:srgbClr val="E2E6E9"/>
                </a:solidFill>
                <a:latin typeface="Merriweather" pitchFamily="34" charset="0"/>
                <a:ea typeface="Merriweather" pitchFamily="34" charset="-122"/>
                <a:cs typeface="Merriweather" pitchFamily="34" charset="-120"/>
              </a:rPr>
              <a:t>tableau de bord graphique</a:t>
            </a:r>
            <a:r>
              <a:rPr lang="en-US" sz="1750" dirty="0">
                <a:solidFill>
                  <a:srgbClr val="E2E6E9"/>
                </a:solidFill>
                <a:latin typeface="Merriweather" pitchFamily="34" charset="0"/>
                <a:ea typeface="Merriweather" pitchFamily="34" charset="-122"/>
                <a:cs typeface="Merriweather" pitchFamily="34" charset="-120"/>
              </a:rPr>
              <a:t> (Streamlit/Flask) pour une visualisation intuitive des résultats.</a:t>
            </a:r>
            <a:endParaRPr lang="en-US" sz="1750" dirty="0"/>
          </a:p>
        </p:txBody>
      </p:sp>
      <p:sp>
        <p:nvSpPr>
          <p:cNvPr id="8" name="Shape 6"/>
          <p:cNvSpPr/>
          <p:nvPr/>
        </p:nvSpPr>
        <p:spPr>
          <a:xfrm>
            <a:off x="7284720" y="3501747"/>
            <a:ext cx="449937" cy="30480"/>
          </a:xfrm>
          <a:prstGeom prst="roundRect">
            <a:avLst>
              <a:gd name="adj" fmla="val 310071"/>
            </a:avLst>
          </a:prstGeom>
          <a:solidFill>
            <a:srgbClr val="194A99"/>
          </a:solidFill>
          <a:ln/>
        </p:spPr>
      </p:sp>
      <p:sp>
        <p:nvSpPr>
          <p:cNvPr id="9" name="Shape 7"/>
          <p:cNvSpPr/>
          <p:nvPr/>
        </p:nvSpPr>
        <p:spPr>
          <a:xfrm>
            <a:off x="7230844" y="3432631"/>
            <a:ext cx="168712" cy="168712"/>
          </a:xfrm>
          <a:prstGeom prst="roundRect">
            <a:avLst>
              <a:gd name="adj" fmla="val 270994"/>
            </a:avLst>
          </a:prstGeom>
          <a:solidFill>
            <a:srgbClr val="609DFF"/>
          </a:solidFill>
          <a:ln/>
        </p:spPr>
      </p:sp>
      <p:sp>
        <p:nvSpPr>
          <p:cNvPr id="10" name="Text 8"/>
          <p:cNvSpPr/>
          <p:nvPr/>
        </p:nvSpPr>
        <p:spPr>
          <a:xfrm>
            <a:off x="8215193" y="3341132"/>
            <a:ext cx="3640217" cy="351472"/>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Base de Données Sécurisée</a:t>
            </a:r>
            <a:endParaRPr lang="en-US" sz="2200" dirty="0"/>
          </a:p>
        </p:txBody>
      </p:sp>
      <p:sp>
        <p:nvSpPr>
          <p:cNvPr id="11" name="Text 9"/>
          <p:cNvSpPr/>
          <p:nvPr/>
        </p:nvSpPr>
        <p:spPr>
          <a:xfrm>
            <a:off x="8215193" y="3827502"/>
            <a:ext cx="5627727" cy="720090"/>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Migration des fichiers CSV vers </a:t>
            </a:r>
            <a:r>
              <a:rPr lang="en-US" sz="1750" b="1" dirty="0">
                <a:solidFill>
                  <a:srgbClr val="E2E6E9"/>
                </a:solidFill>
                <a:latin typeface="Merriweather" pitchFamily="34" charset="0"/>
                <a:ea typeface="Merriweather" pitchFamily="34" charset="-122"/>
                <a:cs typeface="Merriweather" pitchFamily="34" charset="-120"/>
              </a:rPr>
              <a:t>SQLite ou MySQL</a:t>
            </a:r>
            <a:r>
              <a:rPr lang="en-US" sz="1750" dirty="0">
                <a:solidFill>
                  <a:srgbClr val="E2E6E9"/>
                </a:solidFill>
                <a:latin typeface="Merriweather" pitchFamily="34" charset="0"/>
                <a:ea typeface="Merriweather" pitchFamily="34" charset="-122"/>
                <a:cs typeface="Merriweather" pitchFamily="34" charset="-120"/>
              </a:rPr>
              <a:t> pour une gestion de données plus robuste et rapide.</a:t>
            </a:r>
            <a:endParaRPr lang="en-US" sz="1750" dirty="0"/>
          </a:p>
        </p:txBody>
      </p:sp>
      <p:sp>
        <p:nvSpPr>
          <p:cNvPr id="12" name="Shape 10"/>
          <p:cNvSpPr/>
          <p:nvPr/>
        </p:nvSpPr>
        <p:spPr>
          <a:xfrm>
            <a:off x="6895743" y="4665345"/>
            <a:ext cx="449937" cy="30480"/>
          </a:xfrm>
          <a:prstGeom prst="roundRect">
            <a:avLst>
              <a:gd name="adj" fmla="val 310071"/>
            </a:avLst>
          </a:prstGeom>
          <a:solidFill>
            <a:srgbClr val="194A99"/>
          </a:solidFill>
          <a:ln/>
        </p:spPr>
      </p:sp>
      <p:sp>
        <p:nvSpPr>
          <p:cNvPr id="13" name="Shape 11"/>
          <p:cNvSpPr/>
          <p:nvPr/>
        </p:nvSpPr>
        <p:spPr>
          <a:xfrm>
            <a:off x="7230844" y="4596229"/>
            <a:ext cx="168712" cy="168712"/>
          </a:xfrm>
          <a:prstGeom prst="roundRect">
            <a:avLst>
              <a:gd name="adj" fmla="val 270994"/>
            </a:avLst>
          </a:prstGeom>
          <a:solidFill>
            <a:srgbClr val="609DFF"/>
          </a:solidFill>
          <a:ln/>
        </p:spPr>
      </p:sp>
      <p:sp>
        <p:nvSpPr>
          <p:cNvPr id="14" name="Text 12"/>
          <p:cNvSpPr/>
          <p:nvPr/>
        </p:nvSpPr>
        <p:spPr>
          <a:xfrm>
            <a:off x="2799755" y="4504730"/>
            <a:ext cx="3615452" cy="351472"/>
          </a:xfrm>
          <a:prstGeom prst="rect">
            <a:avLst/>
          </a:prstGeom>
          <a:noFill/>
          <a:ln/>
        </p:spPr>
        <p:txBody>
          <a:bodyPr wrap="none" lIns="0" tIns="0" rIns="0" bIns="0" rtlCol="0" anchor="t"/>
          <a:lstStyle/>
          <a:p>
            <a:pPr marL="0" indent="0" algn="r">
              <a:lnSpc>
                <a:spcPts val="2750"/>
              </a:lnSpc>
              <a:buNone/>
            </a:pPr>
            <a:r>
              <a:rPr lang="en-US" sz="2200" dirty="0">
                <a:solidFill>
                  <a:srgbClr val="E2E6E9"/>
                </a:solidFill>
                <a:latin typeface="Merriweather" pitchFamily="34" charset="0"/>
                <a:ea typeface="Merriweather" pitchFamily="34" charset="-122"/>
                <a:cs typeface="Merriweather" pitchFamily="34" charset="-120"/>
              </a:rPr>
              <a:t>Rapports Automatisés PDF</a:t>
            </a:r>
            <a:endParaRPr lang="en-US" sz="2200" dirty="0"/>
          </a:p>
        </p:txBody>
      </p:sp>
      <p:sp>
        <p:nvSpPr>
          <p:cNvPr id="15" name="Text 13"/>
          <p:cNvSpPr/>
          <p:nvPr/>
        </p:nvSpPr>
        <p:spPr>
          <a:xfrm>
            <a:off x="787479" y="4991100"/>
            <a:ext cx="5627727" cy="1080135"/>
          </a:xfrm>
          <a:prstGeom prst="rect">
            <a:avLst/>
          </a:prstGeom>
          <a:noFill/>
          <a:ln/>
        </p:spPr>
        <p:txBody>
          <a:bodyPr wrap="square" lIns="0" tIns="0" rIns="0" bIns="0" rtlCol="0" anchor="t"/>
          <a:lstStyle/>
          <a:p>
            <a:pPr marL="0" indent="0" algn="r">
              <a:lnSpc>
                <a:spcPts val="2800"/>
              </a:lnSpc>
              <a:buNone/>
            </a:pPr>
            <a:r>
              <a:rPr lang="en-US" sz="1750" dirty="0">
                <a:solidFill>
                  <a:srgbClr val="E2E6E9"/>
                </a:solidFill>
                <a:latin typeface="Merriweather" pitchFamily="34" charset="0"/>
                <a:ea typeface="Merriweather" pitchFamily="34" charset="-122"/>
                <a:cs typeface="Merriweather" pitchFamily="34" charset="-120"/>
              </a:rPr>
              <a:t>Génération automatique de </a:t>
            </a:r>
            <a:r>
              <a:rPr lang="en-US" sz="1750" b="1" dirty="0">
                <a:solidFill>
                  <a:srgbClr val="E2E6E9"/>
                </a:solidFill>
                <a:latin typeface="Merriweather" pitchFamily="34" charset="0"/>
                <a:ea typeface="Merriweather" pitchFamily="34" charset="-122"/>
                <a:cs typeface="Merriweather" pitchFamily="34" charset="-120"/>
              </a:rPr>
              <a:t>rapports PDF officiels</a:t>
            </a:r>
            <a:r>
              <a:rPr lang="en-US" sz="1750" dirty="0">
                <a:solidFill>
                  <a:srgbClr val="E2E6E9"/>
                </a:solidFill>
                <a:latin typeface="Merriweather" pitchFamily="34" charset="0"/>
                <a:ea typeface="Merriweather" pitchFamily="34" charset="-122"/>
                <a:cs typeface="Merriweather" pitchFamily="34" charset="-120"/>
              </a:rPr>
              <a:t> pour chaque vol, incluant les scores des pilotes, téléchargeables et signables.</a:t>
            </a:r>
            <a:endParaRPr lang="en-US" sz="1750" dirty="0"/>
          </a:p>
        </p:txBody>
      </p:sp>
      <p:sp>
        <p:nvSpPr>
          <p:cNvPr id="16" name="Shape 14"/>
          <p:cNvSpPr/>
          <p:nvPr/>
        </p:nvSpPr>
        <p:spPr>
          <a:xfrm>
            <a:off x="7284720" y="5829062"/>
            <a:ext cx="449937" cy="30480"/>
          </a:xfrm>
          <a:prstGeom prst="roundRect">
            <a:avLst>
              <a:gd name="adj" fmla="val 310071"/>
            </a:avLst>
          </a:prstGeom>
          <a:solidFill>
            <a:srgbClr val="194A99"/>
          </a:solidFill>
          <a:ln/>
        </p:spPr>
      </p:sp>
      <p:sp>
        <p:nvSpPr>
          <p:cNvPr id="17" name="Shape 15"/>
          <p:cNvSpPr/>
          <p:nvPr/>
        </p:nvSpPr>
        <p:spPr>
          <a:xfrm>
            <a:off x="7230844" y="5759946"/>
            <a:ext cx="168712" cy="168712"/>
          </a:xfrm>
          <a:prstGeom prst="roundRect">
            <a:avLst>
              <a:gd name="adj" fmla="val 270994"/>
            </a:avLst>
          </a:prstGeom>
          <a:solidFill>
            <a:srgbClr val="609DFF"/>
          </a:solidFill>
          <a:ln/>
        </p:spPr>
      </p:sp>
      <p:sp>
        <p:nvSpPr>
          <p:cNvPr id="18" name="Text 16"/>
          <p:cNvSpPr/>
          <p:nvPr/>
        </p:nvSpPr>
        <p:spPr>
          <a:xfrm>
            <a:off x="8215193" y="5668447"/>
            <a:ext cx="4650224" cy="351472"/>
          </a:xfrm>
          <a:prstGeom prst="rect">
            <a:avLst/>
          </a:prstGeom>
          <a:noFill/>
          <a:ln/>
        </p:spPr>
        <p:txBody>
          <a:bodyPr wrap="none" lIns="0" tIns="0" rIns="0" bIns="0" rtlCol="0" anchor="t"/>
          <a:lstStyle/>
          <a:p>
            <a:pPr marL="0" indent="0" algn="l">
              <a:lnSpc>
                <a:spcPts val="2750"/>
              </a:lnSpc>
              <a:buNone/>
            </a:pPr>
            <a:r>
              <a:rPr lang="en-US" sz="2200" dirty="0">
                <a:solidFill>
                  <a:srgbClr val="E2E6E9"/>
                </a:solidFill>
                <a:latin typeface="Merriweather" pitchFamily="34" charset="0"/>
                <a:ea typeface="Merriweather" pitchFamily="34" charset="-122"/>
                <a:cs typeface="Merriweather" pitchFamily="34" charset="-120"/>
              </a:rPr>
              <a:t>Module d'Authentification et Rôles</a:t>
            </a:r>
            <a:endParaRPr lang="en-US" sz="2200" dirty="0"/>
          </a:p>
        </p:txBody>
      </p:sp>
      <p:sp>
        <p:nvSpPr>
          <p:cNvPr id="19" name="Text 17"/>
          <p:cNvSpPr/>
          <p:nvPr/>
        </p:nvSpPr>
        <p:spPr>
          <a:xfrm>
            <a:off x="8215193" y="6154817"/>
            <a:ext cx="5627727" cy="1080135"/>
          </a:xfrm>
          <a:prstGeom prst="rect">
            <a:avLst/>
          </a:prstGeom>
          <a:noFill/>
          <a:ln/>
        </p:spPr>
        <p:txBody>
          <a:bodyPr wrap="square" lIns="0" tIns="0" rIns="0" bIns="0" rtlCol="0" anchor="t"/>
          <a:lstStyle/>
          <a:p>
            <a:pPr marL="0" indent="0" algn="l">
              <a:lnSpc>
                <a:spcPts val="2800"/>
              </a:lnSpc>
              <a:buNone/>
            </a:pPr>
            <a:r>
              <a:rPr lang="en-US" sz="1750" dirty="0">
                <a:solidFill>
                  <a:srgbClr val="E2E6E9"/>
                </a:solidFill>
                <a:latin typeface="Merriweather" pitchFamily="34" charset="0"/>
                <a:ea typeface="Merriweather" pitchFamily="34" charset="-122"/>
                <a:cs typeface="Merriweather" pitchFamily="34" charset="-120"/>
              </a:rPr>
              <a:t>Intégration d'une </a:t>
            </a:r>
            <a:r>
              <a:rPr lang="en-US" sz="1750" b="1" dirty="0">
                <a:solidFill>
                  <a:srgbClr val="E2E6E9"/>
                </a:solidFill>
                <a:latin typeface="Merriweather" pitchFamily="34" charset="0"/>
                <a:ea typeface="Merriweather" pitchFamily="34" charset="-122"/>
                <a:cs typeface="Merriweather" pitchFamily="34" charset="-120"/>
              </a:rPr>
              <a:t>page de connexion</a:t>
            </a:r>
            <a:r>
              <a:rPr lang="en-US" sz="1750" dirty="0">
                <a:solidFill>
                  <a:srgbClr val="E2E6E9"/>
                </a:solidFill>
                <a:latin typeface="Merriweather" pitchFamily="34" charset="0"/>
                <a:ea typeface="Merriweather" pitchFamily="34" charset="-122"/>
                <a:cs typeface="Merriweather" pitchFamily="34" charset="-120"/>
              </a:rPr>
              <a:t> avec des rôles distincts (Administrateur/Opérateur) pour une sécurité accrue.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1094</Words>
  <Application>Microsoft Office PowerPoint</Application>
  <PresentationFormat>Personnalisé</PresentationFormat>
  <Paragraphs>104</Paragraphs>
  <Slides>13</Slides>
  <Notes>12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Merriweather</vt:lpstr>
      <vt:lpstr>Arial Narrow</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SHERKO BEST</cp:lastModifiedBy>
  <cp:revision>2</cp:revision>
  <dcterms:created xsi:type="dcterms:W3CDTF">2025-12-11T02:25:59Z</dcterms:created>
  <dcterms:modified xsi:type="dcterms:W3CDTF">2025-12-11T02:42:12Z</dcterms:modified>
</cp:coreProperties>
</file>